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2"/>
  </p:notesMasterIdLst>
  <p:sldIdLst>
    <p:sldId id="266" r:id="rId2"/>
    <p:sldId id="270" r:id="rId3"/>
    <p:sldId id="271" r:id="rId4"/>
    <p:sldId id="272" r:id="rId5"/>
    <p:sldId id="273" r:id="rId6"/>
    <p:sldId id="274" r:id="rId7"/>
    <p:sldId id="275" r:id="rId8"/>
    <p:sldId id="276" r:id="rId9"/>
    <p:sldId id="277" r:id="rId10"/>
    <p:sldId id="281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CC3300"/>
    <a:srgbClr val="CC6600"/>
    <a:srgbClr val="0066FF"/>
    <a:srgbClr val="00FF00"/>
    <a:srgbClr val="FF0000"/>
    <a:srgbClr val="0000FF"/>
    <a:srgbClr val="FFFF00"/>
    <a:srgbClr val="FF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758C9C2-0A94-4401-9DB5-4F461BE3B9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69642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9643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11FAF2-48A0-4387-85AB-B03D54A440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26D056-EAD7-472A-9B7B-6D6B22D401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DDEAAC-48E0-472A-BD2D-7FE66C4137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C5973B-19B3-4171-9980-A9CC46BA86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5713A9-1692-4F8F-9368-A92E8604D1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84719B-1AF6-4100-B4D8-0D239AF4E8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4536F4-8DFD-4D2B-92B4-C737A37AD4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6D6401-4C04-4D78-A211-0A1E1972B0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C2E37-5E0A-4CE6-8876-3C6FD729DC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A666FF-6738-4146-9166-6FBE22B1BB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3BA4F4-BCDC-49C9-AE08-E7AFDF4710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569E0C-1A5D-40CF-9F43-877D0F3A99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AC248C-59AB-48AE-8943-153A019960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F4B920-2DCD-4F84-B390-B571B1885F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68611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8612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8613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8614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6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7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8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68618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8619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8620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8621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8622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fld id="{48E709E2-224A-4557-A3D5-037184247B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6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  <p:sldLayoutId id="2147483714" r:id="rId13"/>
    <p:sldLayoutId id="2147483715" r:id="rId14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1524000" y="304800"/>
            <a:ext cx="6019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 eaLnBrk="1" hangingPunct="1">
              <a:lnSpc>
                <a:spcPct val="12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  <a:defRPr/>
            </a:pPr>
            <a:r>
              <a:rPr lang="en-US" sz="2000">
                <a:effectLst>
                  <a:outerShdw blurRad="38100" dist="38100" dir="2700000" algn="tl">
                    <a:srgbClr val="010199"/>
                  </a:outerShdw>
                </a:effectLst>
                <a:latin typeface="Arial"/>
              </a:rPr>
              <a:t>Toán</a:t>
            </a:r>
          </a:p>
        </p:txBody>
      </p:sp>
      <p:pic>
        <p:nvPicPr>
          <p:cNvPr id="3075" name="Picture 18" descr="BD20530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8575"/>
            <a:ext cx="2819400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19" descr="BD20530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02450" y="5334000"/>
            <a:ext cx="224155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20" descr="BD20530_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4692650"/>
            <a:ext cx="1757363" cy="224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21" descr="BD20530_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386638" y="0"/>
            <a:ext cx="1757362" cy="224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9" name="WordArt 24"/>
          <p:cNvSpPr>
            <a:spLocks noChangeArrowheads="1" noChangeShapeType="1" noTextEdit="1"/>
          </p:cNvSpPr>
          <p:nvPr/>
        </p:nvSpPr>
        <p:spPr bwMode="auto">
          <a:xfrm>
            <a:off x="2895600" y="1371600"/>
            <a:ext cx="33528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KIỂM TRA BÀI CŨ:</a:t>
            </a:r>
          </a:p>
        </p:txBody>
      </p:sp>
      <p:sp>
        <p:nvSpPr>
          <p:cNvPr id="31770" name="Rectangle 26"/>
          <p:cNvSpPr>
            <a:spLocks noChangeArrowheads="1"/>
          </p:cNvSpPr>
          <p:nvPr/>
        </p:nvSpPr>
        <p:spPr bwMode="auto">
          <a:xfrm>
            <a:off x="533400" y="2667000"/>
            <a:ext cx="7848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just" eaLnBrk="1" hangingPunct="1">
              <a:lnSpc>
                <a:spcPct val="12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  <a:defRPr/>
            </a:pPr>
            <a:r>
              <a:rPr lang="en-US" sz="2000">
                <a:effectLst>
                  <a:outerShdw blurRad="38100" dist="38100" dir="2700000" algn="tl">
                    <a:srgbClr val="010199"/>
                  </a:outerShdw>
                </a:effectLst>
                <a:latin typeface="Arial"/>
              </a:rPr>
              <a:t>Bài 2. (tr.157) Trên bản đồ tỉ lệ 1 : 200, chiều dài phòng học lớp em đo được 4cm. Hỏi chiều dài thật của phòng học đó là mấy mét?</a:t>
            </a:r>
          </a:p>
          <a:p>
            <a:pPr algn="ctr" eaLnBrk="1" hangingPunct="1">
              <a:lnSpc>
                <a:spcPct val="12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  <a:defRPr/>
            </a:pPr>
            <a:endParaRPr lang="en-US" sz="2000">
              <a:effectLst>
                <a:outerShdw blurRad="38100" dist="38100" dir="2700000" algn="tl">
                  <a:srgbClr val="010199"/>
                </a:outerShdw>
              </a:effectLst>
              <a:latin typeface="Arial"/>
            </a:endParaRPr>
          </a:p>
        </p:txBody>
      </p:sp>
      <p:sp>
        <p:nvSpPr>
          <p:cNvPr id="31771" name="Rectangle 27"/>
          <p:cNvSpPr>
            <a:spLocks noChangeArrowheads="1"/>
          </p:cNvSpPr>
          <p:nvPr/>
        </p:nvSpPr>
        <p:spPr bwMode="auto">
          <a:xfrm>
            <a:off x="1447800" y="3886200"/>
            <a:ext cx="60960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533400" indent="-533400" algn="ctr" eaLnBrk="1" hangingPunct="1">
              <a:lnSpc>
                <a:spcPct val="12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  <a:defRPr/>
            </a:pPr>
            <a:r>
              <a:rPr lang="en-US" sz="2000">
                <a:effectLst>
                  <a:outerShdw blurRad="38100" dist="38100" dir="2700000" algn="tl">
                    <a:srgbClr val="010199"/>
                  </a:outerShdw>
                </a:effectLst>
                <a:latin typeface="Arial"/>
              </a:rPr>
              <a:t>Bài giải</a:t>
            </a:r>
          </a:p>
          <a:p>
            <a:pPr marL="533400" indent="-533400" algn="ctr" eaLnBrk="1" hangingPunct="1">
              <a:lnSpc>
                <a:spcPct val="12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  <a:defRPr/>
            </a:pPr>
            <a:r>
              <a:rPr lang="en-US" sz="2000">
                <a:effectLst>
                  <a:outerShdw blurRad="38100" dist="38100" dir="2700000" algn="tl">
                    <a:srgbClr val="010199"/>
                  </a:outerShdw>
                </a:effectLst>
                <a:latin typeface="Arial"/>
              </a:rPr>
              <a:t>Chiều dài thật của phòng học đó là:</a:t>
            </a:r>
          </a:p>
          <a:p>
            <a:pPr marL="533400" indent="-533400" algn="ctr" eaLnBrk="1" hangingPunct="1">
              <a:lnSpc>
                <a:spcPct val="120000"/>
              </a:lnSpc>
              <a:spcBef>
                <a:spcPct val="20000"/>
              </a:spcBef>
              <a:buClr>
                <a:schemeClr val="hlink"/>
              </a:buClr>
              <a:buSzPct val="75000"/>
              <a:buFontTx/>
              <a:buAutoNum type="arabicPlain" startAt="4"/>
              <a:defRPr/>
            </a:pPr>
            <a:r>
              <a:rPr lang="en-US" sz="2000">
                <a:effectLst>
                  <a:outerShdw blurRad="38100" dist="38100" dir="2700000" algn="tl">
                    <a:srgbClr val="010199"/>
                  </a:outerShdw>
                </a:effectLst>
                <a:latin typeface="Arial"/>
              </a:rPr>
              <a:t>x   200  = 800 (cm)</a:t>
            </a:r>
          </a:p>
          <a:p>
            <a:pPr marL="533400" indent="-533400" algn="ctr" eaLnBrk="1" hangingPunct="1">
              <a:lnSpc>
                <a:spcPct val="120000"/>
              </a:lnSpc>
              <a:spcBef>
                <a:spcPct val="20000"/>
              </a:spcBef>
              <a:buClr>
                <a:schemeClr val="hlink"/>
              </a:buClr>
              <a:buSzPct val="75000"/>
              <a:defRPr/>
            </a:pPr>
            <a:r>
              <a:rPr lang="en-US" sz="2000">
                <a:effectLst>
                  <a:outerShdw blurRad="38100" dist="38100" dir="2700000" algn="tl">
                    <a:srgbClr val="010199"/>
                  </a:outerShdw>
                </a:effectLst>
                <a:latin typeface="Arial"/>
              </a:rPr>
              <a:t>     800 cm   =  8 m</a:t>
            </a:r>
          </a:p>
          <a:p>
            <a:pPr marL="533400" indent="-533400" algn="ctr" eaLnBrk="1" hangingPunct="1">
              <a:lnSpc>
                <a:spcPct val="120000"/>
              </a:lnSpc>
              <a:spcBef>
                <a:spcPct val="20000"/>
              </a:spcBef>
              <a:buClr>
                <a:schemeClr val="hlink"/>
              </a:buClr>
              <a:buSzPct val="75000"/>
              <a:defRPr/>
            </a:pPr>
            <a:r>
              <a:rPr lang="en-US" sz="2000">
                <a:effectLst>
                  <a:outerShdw blurRad="38100" dist="38100" dir="2700000" algn="tl">
                    <a:srgbClr val="010199"/>
                  </a:outerShdw>
                </a:effectLst>
                <a:latin typeface="Arial"/>
              </a:rPr>
              <a:t>				Đáp số: 8m</a:t>
            </a:r>
          </a:p>
          <a:p>
            <a:pPr marL="533400" indent="-533400"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  <a:defRPr/>
            </a:pPr>
            <a:endParaRPr lang="en-US" sz="2000">
              <a:effectLst>
                <a:outerShdw blurRad="38100" dist="38100" dir="2700000" algn="tl">
                  <a:srgbClr val="010199"/>
                </a:outerShdw>
              </a:effectLst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1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70" grpId="0"/>
      <p:bldP spid="3177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66" name="Oval 30"/>
          <p:cNvSpPr>
            <a:spLocks noChangeArrowheads="1"/>
          </p:cNvSpPr>
          <p:nvPr/>
        </p:nvSpPr>
        <p:spPr bwMode="auto">
          <a:xfrm>
            <a:off x="3154363" y="5286375"/>
            <a:ext cx="365125" cy="36512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1165" name="Oval 29"/>
          <p:cNvSpPr>
            <a:spLocks noChangeArrowheads="1"/>
          </p:cNvSpPr>
          <p:nvPr/>
        </p:nvSpPr>
        <p:spPr bwMode="auto">
          <a:xfrm>
            <a:off x="5807075" y="4419600"/>
            <a:ext cx="365125" cy="36512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2292" name="Picture 3" descr="BD20530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8575"/>
            <a:ext cx="2819400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3" name="Picture 4" descr="BD20530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02450" y="5334000"/>
            <a:ext cx="224155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4" name="Picture 5" descr="BD20530_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4692650"/>
            <a:ext cx="1757363" cy="224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5" name="Picture 6" descr="BD20530_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386638" y="0"/>
            <a:ext cx="1757362" cy="224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1144" name="Rectangle 8"/>
          <p:cNvSpPr>
            <a:spLocks noChangeArrowheads="1"/>
          </p:cNvSpPr>
          <p:nvPr/>
        </p:nvSpPr>
        <p:spPr bwMode="auto">
          <a:xfrm>
            <a:off x="501650" y="22860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1" hangingPunct="1">
              <a:lnSpc>
                <a:spcPct val="12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  <a:defRPr/>
            </a:pPr>
            <a:endParaRPr lang="en-US" sz="2400" b="1">
              <a:effectLst>
                <a:outerShdw blurRad="38100" dist="38100" dir="2700000" algn="tl">
                  <a:srgbClr val="010199"/>
                </a:outerShdw>
              </a:effectLst>
              <a:latin typeface="Arial"/>
            </a:endParaRPr>
          </a:p>
          <a:p>
            <a:pPr algn="just" eaLnBrk="1" hangingPunct="1">
              <a:lnSpc>
                <a:spcPct val="12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  <a:defRPr/>
            </a:pPr>
            <a:r>
              <a:rPr lang="en-US" sz="2000">
                <a:effectLst>
                  <a:outerShdw blurRad="38100" dist="38100" dir="2700000" algn="tl">
                    <a:srgbClr val="010199"/>
                  </a:outerShdw>
                </a:effectLst>
                <a:latin typeface="Arial"/>
              </a:rPr>
              <a:t>Một sân vận động hình chữ nhật có chiều dài 2400m, chiều rộng 1600m. Trên bản đồ tỉ lệ 1 : 800, mỗi cạnh của hình chữ nhật là mấy xăng-ti-mét ?</a:t>
            </a:r>
          </a:p>
          <a:p>
            <a:pPr algn="just" eaLnBrk="1" hangingPunct="1">
              <a:lnSpc>
                <a:spcPct val="12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  <a:defRPr/>
            </a:pPr>
            <a:r>
              <a:rPr lang="en-US" sz="2000">
                <a:effectLst>
                  <a:outerShdw blurRad="38100" dist="38100" dir="2700000" algn="tl">
                    <a:srgbClr val="010199"/>
                  </a:outerShdw>
                </a:effectLst>
                <a:latin typeface="Arial"/>
              </a:rPr>
              <a:t>1) Chiều dài hình chữ nhật là ....cm. </a:t>
            </a:r>
          </a:p>
          <a:p>
            <a:pPr algn="just" eaLnBrk="1" hangingPunct="1">
              <a:lnSpc>
                <a:spcPct val="12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  <a:defRPr/>
            </a:pPr>
            <a:r>
              <a:rPr lang="en-US" sz="2000">
                <a:effectLst>
                  <a:outerShdw blurRad="38100" dist="38100" dir="2700000" algn="tl">
                    <a:srgbClr val="010199"/>
                  </a:outerShdw>
                </a:effectLst>
                <a:latin typeface="Arial"/>
              </a:rPr>
              <a:t>a. 1 920 000		b. 3                               c. 300</a:t>
            </a:r>
          </a:p>
          <a:p>
            <a:pPr algn="just" eaLnBrk="1" hangingPunct="1">
              <a:lnSpc>
                <a:spcPct val="12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  <a:defRPr/>
            </a:pPr>
            <a:r>
              <a:rPr lang="en-US" sz="2000">
                <a:effectLst>
                  <a:outerShdw blurRad="38100" dist="38100" dir="2700000" algn="tl">
                    <a:srgbClr val="010199"/>
                  </a:outerShdw>
                </a:effectLst>
                <a:latin typeface="Arial"/>
              </a:rPr>
              <a:t>2) Chiều rộng hình chữ nhật là .... cm</a:t>
            </a:r>
          </a:p>
          <a:p>
            <a:pPr algn="just" eaLnBrk="1" hangingPunct="1">
              <a:lnSpc>
                <a:spcPct val="12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  <a:defRPr/>
            </a:pPr>
            <a:r>
              <a:rPr lang="en-US" sz="2000">
                <a:effectLst>
                  <a:outerShdw blurRad="38100" dist="38100" dir="2700000" algn="tl">
                    <a:srgbClr val="010199"/>
                  </a:outerShdw>
                </a:effectLst>
                <a:latin typeface="Arial"/>
              </a:rPr>
              <a:t>a. 2                                 b. 200                           c. 1 280 000</a:t>
            </a:r>
          </a:p>
        </p:txBody>
      </p:sp>
      <p:sp>
        <p:nvSpPr>
          <p:cNvPr id="91145" name="WordArt 9"/>
          <p:cNvSpPr>
            <a:spLocks noChangeArrowheads="1" noChangeShapeType="1" noTextEdit="1"/>
          </p:cNvSpPr>
          <p:nvPr/>
        </p:nvSpPr>
        <p:spPr bwMode="auto">
          <a:xfrm>
            <a:off x="3124200" y="1371600"/>
            <a:ext cx="2505075" cy="11430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r>
              <a:rPr lang="vi-VN" sz="4000" b="1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TRÒ CHƠI</a:t>
            </a:r>
            <a:endParaRPr lang="en-US" sz="4000" b="1" kern="1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FF00"/>
              </a:solidFill>
              <a:latin typeface="Arial"/>
              <a:cs typeface="Arial"/>
            </a:endParaRPr>
          </a:p>
        </p:txBody>
      </p:sp>
      <p:sp>
        <p:nvSpPr>
          <p:cNvPr id="91167" name="Rectangle 31"/>
          <p:cNvSpPr>
            <a:spLocks noChangeArrowheads="1"/>
          </p:cNvSpPr>
          <p:nvPr/>
        </p:nvSpPr>
        <p:spPr bwMode="auto">
          <a:xfrm>
            <a:off x="838200" y="2133600"/>
            <a:ext cx="731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 eaLnBrk="1" hangingPunct="1">
              <a:lnSpc>
                <a:spcPct val="12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  <a:defRPr/>
            </a:pPr>
            <a:r>
              <a:rPr lang="en-US" sz="2400" b="1">
                <a:effectLst>
                  <a:outerShdw blurRad="38100" dist="38100" dir="2700000" algn="tl">
                    <a:srgbClr val="010199"/>
                  </a:outerShdw>
                </a:effectLst>
                <a:latin typeface="Arial"/>
              </a:rPr>
              <a:t>Khoanh tròn vào đáp án trước câu trả lời đúng: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9114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911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1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1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1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1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91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91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66" grpId="0" animBg="1"/>
      <p:bldP spid="91165" grpId="0" animBg="1"/>
      <p:bldP spid="91144" grpId="0"/>
      <p:bldP spid="91145" grpId="0" animBg="1"/>
      <p:bldP spid="9116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1524000" y="304800"/>
            <a:ext cx="6019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 eaLnBrk="1" hangingPunct="1">
              <a:lnSpc>
                <a:spcPct val="12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  <a:defRPr/>
            </a:pPr>
            <a:r>
              <a:rPr lang="en-US" sz="2000" dirty="0" err="1">
                <a:effectLst>
                  <a:outerShdw blurRad="38100" dist="38100" dir="2700000" algn="tl">
                    <a:srgbClr val="010199"/>
                  </a:outerShdw>
                </a:effectLst>
                <a:latin typeface="Arial"/>
              </a:rPr>
              <a:t>Toán</a:t>
            </a:r>
            <a:endParaRPr lang="en-US" sz="2000" dirty="0">
              <a:effectLst>
                <a:outerShdw blurRad="38100" dist="38100" dir="2700000" algn="tl">
                  <a:srgbClr val="010199"/>
                </a:outerShdw>
              </a:effectLst>
              <a:latin typeface="Arial"/>
            </a:endParaRPr>
          </a:p>
        </p:txBody>
      </p:sp>
      <p:pic>
        <p:nvPicPr>
          <p:cNvPr id="4099" name="Picture 3" descr="BD20530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8575"/>
            <a:ext cx="2819400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 descr="BD20530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02450" y="5334000"/>
            <a:ext cx="224155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5" descr="BD20530_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4692650"/>
            <a:ext cx="1757363" cy="224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6" descr="BD20530_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386638" y="0"/>
            <a:ext cx="1757362" cy="224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898" name="Rectangle 10"/>
          <p:cNvSpPr>
            <a:spLocks noChangeArrowheads="1"/>
          </p:cNvSpPr>
          <p:nvPr/>
        </p:nvSpPr>
        <p:spPr bwMode="auto">
          <a:xfrm>
            <a:off x="1676400" y="1095375"/>
            <a:ext cx="556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 eaLnBrk="1" hangingPunct="1">
              <a:lnSpc>
                <a:spcPct val="12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  <a:defRPr/>
            </a:pPr>
            <a:r>
              <a:rPr lang="en-US" sz="2000" b="1">
                <a:effectLst>
                  <a:outerShdw blurRad="38100" dist="38100" dir="2700000" algn="tl">
                    <a:srgbClr val="010199"/>
                  </a:outerShdw>
                </a:effectLst>
                <a:latin typeface="Arial"/>
              </a:rPr>
              <a:t>Ứng dụng của tỉ lệ bản đồ</a:t>
            </a:r>
            <a:r>
              <a:rPr lang="en-US" sz="2000">
                <a:effectLst>
                  <a:outerShdw blurRad="38100" dist="38100" dir="2700000" algn="tl">
                    <a:srgbClr val="010199"/>
                  </a:outerShdw>
                </a:effectLst>
                <a:latin typeface="Arial"/>
              </a:rPr>
              <a:t> (tiếp theo)</a:t>
            </a:r>
          </a:p>
        </p:txBody>
      </p:sp>
      <p:sp>
        <p:nvSpPr>
          <p:cNvPr id="37994" name="Rectangle 106"/>
          <p:cNvSpPr>
            <a:spLocks noGrp="1" noChangeArrowheads="1"/>
          </p:cNvSpPr>
          <p:nvPr>
            <p:ph type="title" sz="quarter"/>
          </p:nvPr>
        </p:nvSpPr>
        <p:spPr>
          <a:xfrm>
            <a:off x="533400" y="685800"/>
            <a:ext cx="8153400" cy="731838"/>
          </a:xfrm>
        </p:spPr>
        <p:txBody>
          <a:bodyPr/>
          <a:lstStyle/>
          <a:p>
            <a:pPr eaLnBrk="1" hangingPunct="1">
              <a:lnSpc>
                <a:spcPct val="120000"/>
              </a:lnSpc>
              <a:defRPr/>
            </a:pPr>
            <a:endParaRPr lang="en-US" dirty="0" smtClean="0"/>
          </a:p>
        </p:txBody>
      </p:sp>
      <p:graphicFrame>
        <p:nvGraphicFramePr>
          <p:cNvPr id="38017" name="Group 129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4038600" cy="2346325"/>
        </p:xfrm>
        <a:graphic>
          <a:graphicData uri="http://schemas.openxmlformats.org/drawingml/2006/table">
            <a:tbl>
              <a:tblPr/>
              <a:tblGrid>
                <a:gridCol w="4038600"/>
              </a:tblGrid>
              <a:tr h="23463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</a:rPr>
                        <a:t>Bài toán 1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</a:rPr>
                        <a:t>: Khoảng cách giữa hai điểm A và B trên sân trường là 20m. Trên bản đồ tỉ lệ 1 : 500, khoảng cách giữa hai điểm đó là mấy xăng-ti-mét ?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Arial" charset="0"/>
                      </a:endParaRPr>
                    </a:p>
                  </a:txBody>
                  <a:tcPr marT="45708" marB="45708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8016" name="Group 128"/>
          <p:cNvGraphicFramePr>
            <a:graphicFrameLocks noGrp="1"/>
          </p:cNvGraphicFramePr>
          <p:nvPr>
            <p:ph sz="quarter" idx="2"/>
          </p:nvPr>
        </p:nvGraphicFramePr>
        <p:xfrm>
          <a:off x="457200" y="1600200"/>
          <a:ext cx="4038600" cy="2346325"/>
        </p:xfrm>
        <a:graphic>
          <a:graphicData uri="http://schemas.openxmlformats.org/drawingml/2006/table">
            <a:tbl>
              <a:tblPr/>
              <a:tblGrid>
                <a:gridCol w="4038600"/>
              </a:tblGrid>
              <a:tr h="23463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</a:rPr>
                        <a:t>Bài toán 1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</a:rPr>
                        <a:t>: Khoảng cách giữa hai điểm A và B trên sân trường là </a:t>
                      </a:r>
                      <a:r>
                        <a:rPr kumimoji="0" lang="en-US" sz="20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20m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</a:rPr>
                        <a:t>. Trên bản đồ tỉ lệ 1 : 500, khoảng cách giữa hai điểm đó là mấy xăng-ti-mét ?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Arial" charset="0"/>
                      </a:endParaRPr>
                    </a:p>
                  </a:txBody>
                  <a:tcPr marT="45708" marB="45708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8015" name="Group 127"/>
          <p:cNvGraphicFramePr>
            <a:graphicFrameLocks noGrp="1"/>
          </p:cNvGraphicFramePr>
          <p:nvPr>
            <p:ph sz="quarter" idx="3"/>
          </p:nvPr>
        </p:nvGraphicFramePr>
        <p:xfrm>
          <a:off x="457200" y="1600200"/>
          <a:ext cx="4038600" cy="2346325"/>
        </p:xfrm>
        <a:graphic>
          <a:graphicData uri="http://schemas.openxmlformats.org/drawingml/2006/table">
            <a:tbl>
              <a:tblPr/>
              <a:tblGrid>
                <a:gridCol w="4038600"/>
              </a:tblGrid>
              <a:tr h="23463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</a:rPr>
                        <a:t>Bài toán 1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</a:rPr>
                        <a:t>: Khoảng cách giữa hai điểm A và B trên sân trường là </a:t>
                      </a:r>
                      <a:r>
                        <a:rPr kumimoji="0" lang="en-US" sz="20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20m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</a:rPr>
                        <a:t>. Trên bản đồ tỉ lệ </a:t>
                      </a:r>
                      <a:r>
                        <a:rPr kumimoji="0" lang="en-US" sz="20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1 : 500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</a:rPr>
                        <a:t>, khoảng cách giữa hai điểm đó là mấy xăng-ti-mét ?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Arial" charset="0"/>
                      </a:endParaRPr>
                    </a:p>
                  </a:txBody>
                  <a:tcPr marT="45708" marB="45708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8014" name="Group 126"/>
          <p:cNvGraphicFramePr>
            <a:graphicFrameLocks noGrp="1"/>
          </p:cNvGraphicFramePr>
          <p:nvPr/>
        </p:nvGraphicFramePr>
        <p:xfrm>
          <a:off x="5029200" y="1828800"/>
          <a:ext cx="3276600" cy="3017838"/>
        </p:xfrm>
        <a:graphic>
          <a:graphicData uri="http://schemas.openxmlformats.org/drawingml/2006/table">
            <a:tbl>
              <a:tblPr/>
              <a:tblGrid>
                <a:gridCol w="3276600"/>
              </a:tblGrid>
              <a:tr h="30178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</a:rPr>
                        <a:t>                                    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</a:rPr>
                        <a:t>                                    B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</a:rPr>
                        <a:t>                        ? cm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</a:rPr>
                        <a:t>   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</a:rPr>
                        <a:t>     A           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</a:rPr>
                        <a:t>                       Tỉ lệ 1 : 500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Arial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" name="Group 37"/>
          <p:cNvGrpSpPr>
            <a:grpSpLocks/>
          </p:cNvGrpSpPr>
          <p:nvPr/>
        </p:nvGrpSpPr>
        <p:grpSpPr bwMode="auto">
          <a:xfrm>
            <a:off x="5334000" y="1965325"/>
            <a:ext cx="2270125" cy="1768475"/>
            <a:chOff x="3696" y="1344"/>
            <a:chExt cx="1430" cy="1114"/>
          </a:xfrm>
        </p:grpSpPr>
        <p:sp>
          <p:nvSpPr>
            <p:cNvPr id="4124" name="Line 24"/>
            <p:cNvSpPr>
              <a:spLocks noChangeShapeType="1"/>
            </p:cNvSpPr>
            <p:nvPr/>
          </p:nvSpPr>
          <p:spPr bwMode="auto">
            <a:xfrm flipV="1">
              <a:off x="3936" y="1680"/>
              <a:ext cx="1152" cy="76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4125" name="Group 32"/>
            <p:cNvGrpSpPr>
              <a:grpSpLocks/>
            </p:cNvGrpSpPr>
            <p:nvPr/>
          </p:nvGrpSpPr>
          <p:grpSpPr bwMode="auto">
            <a:xfrm>
              <a:off x="3696" y="2112"/>
              <a:ext cx="278" cy="346"/>
              <a:chOff x="3984" y="960"/>
              <a:chExt cx="278" cy="346"/>
            </a:xfrm>
          </p:grpSpPr>
          <p:sp>
            <p:nvSpPr>
              <p:cNvPr id="4130" name="AutoShape 25"/>
              <p:cNvSpPr>
                <a:spLocks noChangeArrowheads="1"/>
              </p:cNvSpPr>
              <p:nvPr/>
            </p:nvSpPr>
            <p:spPr bwMode="auto">
              <a:xfrm rot="5400000">
                <a:off x="4039" y="905"/>
                <a:ext cx="144" cy="253"/>
              </a:xfrm>
              <a:prstGeom prst="flowChartMerge">
                <a:avLst/>
              </a:prstGeom>
              <a:solidFill>
                <a:srgbClr val="99CC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31" name="Line 26"/>
              <p:cNvSpPr>
                <a:spLocks noChangeShapeType="1"/>
              </p:cNvSpPr>
              <p:nvPr/>
            </p:nvSpPr>
            <p:spPr bwMode="auto">
              <a:xfrm>
                <a:off x="4238" y="1104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2" name="Oval 31"/>
              <p:cNvSpPr>
                <a:spLocks noChangeArrowheads="1"/>
              </p:cNvSpPr>
              <p:nvPr/>
            </p:nvSpPr>
            <p:spPr bwMode="auto">
              <a:xfrm>
                <a:off x="4204" y="1248"/>
                <a:ext cx="58" cy="58"/>
              </a:xfrm>
              <a:prstGeom prst="ellipse">
                <a:avLst/>
              </a:prstGeom>
              <a:solidFill>
                <a:srgbClr val="99CCFF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126" name="Group 33"/>
            <p:cNvGrpSpPr>
              <a:grpSpLocks/>
            </p:cNvGrpSpPr>
            <p:nvPr/>
          </p:nvGrpSpPr>
          <p:grpSpPr bwMode="auto">
            <a:xfrm>
              <a:off x="4848" y="1344"/>
              <a:ext cx="278" cy="346"/>
              <a:chOff x="3984" y="960"/>
              <a:chExt cx="278" cy="346"/>
            </a:xfrm>
          </p:grpSpPr>
          <p:sp>
            <p:nvSpPr>
              <p:cNvPr id="4127" name="AutoShape 34"/>
              <p:cNvSpPr>
                <a:spLocks noChangeArrowheads="1"/>
              </p:cNvSpPr>
              <p:nvPr/>
            </p:nvSpPr>
            <p:spPr bwMode="auto">
              <a:xfrm rot="5400000">
                <a:off x="4039" y="905"/>
                <a:ext cx="144" cy="253"/>
              </a:xfrm>
              <a:prstGeom prst="flowChartMerge">
                <a:avLst/>
              </a:prstGeom>
              <a:solidFill>
                <a:srgbClr val="99CC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28" name="Line 35"/>
              <p:cNvSpPr>
                <a:spLocks noChangeShapeType="1"/>
              </p:cNvSpPr>
              <p:nvPr/>
            </p:nvSpPr>
            <p:spPr bwMode="auto">
              <a:xfrm>
                <a:off x="4238" y="1104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9" name="Oval 36"/>
              <p:cNvSpPr>
                <a:spLocks noChangeArrowheads="1"/>
              </p:cNvSpPr>
              <p:nvPr/>
            </p:nvSpPr>
            <p:spPr bwMode="auto">
              <a:xfrm>
                <a:off x="4204" y="1248"/>
                <a:ext cx="58" cy="58"/>
              </a:xfrm>
              <a:prstGeom prst="ellipse">
                <a:avLst/>
              </a:prstGeom>
              <a:solidFill>
                <a:srgbClr val="99CCFF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aphicFrame>
        <p:nvGraphicFramePr>
          <p:cNvPr id="38013" name="Group 125"/>
          <p:cNvGraphicFramePr>
            <a:graphicFrameLocks noGrp="1"/>
          </p:cNvGraphicFramePr>
          <p:nvPr>
            <p:ph sz="quarter" idx="4"/>
          </p:nvPr>
        </p:nvGraphicFramePr>
        <p:xfrm>
          <a:off x="457200" y="1600200"/>
          <a:ext cx="4038600" cy="2346325"/>
        </p:xfrm>
        <a:graphic>
          <a:graphicData uri="http://schemas.openxmlformats.org/drawingml/2006/table">
            <a:tbl>
              <a:tblPr/>
              <a:tblGrid>
                <a:gridCol w="4038600"/>
              </a:tblGrid>
              <a:tr h="23463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</a:rPr>
                        <a:t>Bài toán 1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</a:rPr>
                        <a:t>: Khoảng cách giữa hai điểm A và B trên sân trường là </a:t>
                      </a:r>
                      <a:r>
                        <a:rPr kumimoji="0" lang="en-US" sz="20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20m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</a:rPr>
                        <a:t>. </a:t>
                      </a:r>
                      <a:r>
                        <a:rPr kumimoji="0" lang="en-US" sz="20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Trên bản đồ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</a:rPr>
                        <a:t> tỉ lệ </a:t>
                      </a:r>
                      <a:r>
                        <a:rPr kumimoji="0" lang="en-US" sz="20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1 : 500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</a:rPr>
                        <a:t>, </a:t>
                      </a:r>
                      <a:r>
                        <a:rPr kumimoji="0" lang="en-US" sz="20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khoảng cách giữa hai điểm đó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</a:rPr>
                        <a:t> là mấy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xăng-ti-mét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</a:rPr>
                        <a:t> ?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Arial" charset="0"/>
                      </a:endParaRPr>
                    </a:p>
                  </a:txBody>
                  <a:tcPr marT="45708" marB="45708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8020" name="Group 132"/>
          <p:cNvGraphicFramePr>
            <a:graphicFrameLocks noGrp="1"/>
          </p:cNvGraphicFramePr>
          <p:nvPr/>
        </p:nvGraphicFramePr>
        <p:xfrm>
          <a:off x="381000" y="3802063"/>
          <a:ext cx="4191000" cy="2530475"/>
        </p:xfrm>
        <a:graphic>
          <a:graphicData uri="http://schemas.openxmlformats.org/drawingml/2006/table">
            <a:tbl>
              <a:tblPr/>
              <a:tblGrid>
                <a:gridCol w="4191000"/>
              </a:tblGrid>
              <a:tr h="2530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</a:rPr>
                        <a:t>Bài giải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</a:rPr>
                        <a:t>20m = 2000cm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</a:rPr>
                        <a:t>Khoảng cách giữa hai điểm A và B trên bản đồ là: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</a:rPr>
                        <a:t>2000 : 500 = 4 (cm)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</a:rPr>
                        <a:t>		Đáp số: 4cm</a:t>
                      </a:r>
                    </a:p>
                  </a:txBody>
                  <a:tcPr marT="45731" marB="45731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8027" name="Group 139"/>
          <p:cNvGraphicFramePr>
            <a:graphicFrameLocks noGrp="1"/>
          </p:cNvGraphicFramePr>
          <p:nvPr/>
        </p:nvGraphicFramePr>
        <p:xfrm>
          <a:off x="457200" y="1600200"/>
          <a:ext cx="4038600" cy="2346325"/>
        </p:xfrm>
        <a:graphic>
          <a:graphicData uri="http://schemas.openxmlformats.org/drawingml/2006/table">
            <a:tbl>
              <a:tblPr/>
              <a:tblGrid>
                <a:gridCol w="4038600"/>
              </a:tblGrid>
              <a:tr h="23463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sng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</a:rPr>
                        <a:t>Bài</a:t>
                      </a:r>
                      <a:r>
                        <a:rPr kumimoji="0" lang="en-US" sz="20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</a:rPr>
                        <a:t> </a:t>
                      </a:r>
                      <a:r>
                        <a:rPr kumimoji="0" lang="en-US" sz="2000" b="0" i="0" u="sng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</a:rPr>
                        <a:t>toán</a:t>
                      </a:r>
                      <a:r>
                        <a:rPr kumimoji="0" lang="en-US" sz="20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</a:rPr>
                        <a:t> 1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</a:rPr>
                        <a:t>: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</a:rPr>
                        <a:t>Khoảng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</a:rPr>
                        <a:t>cách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</a:rPr>
                        <a:t>giữa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</a:rPr>
                        <a:t>hai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</a:rPr>
                        <a:t>điểm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</a:rPr>
                        <a:t> A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</a:rPr>
                        <a:t>và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</a:rPr>
                        <a:t> B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</a:rPr>
                        <a:t>trên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</a:rPr>
                        <a:t>sân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</a:rPr>
                        <a:t>trường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</a:rPr>
                        <a:t>là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</a:rPr>
                        <a:t> </a:t>
                      </a:r>
                      <a:r>
                        <a:rPr kumimoji="0" lang="en-US" sz="20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20m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</a:rPr>
                        <a:t>. </a:t>
                      </a:r>
                      <a:r>
                        <a:rPr kumimoji="0" lang="en-US" sz="2000" b="0" i="0" u="sng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Trên</a:t>
                      </a:r>
                      <a:r>
                        <a:rPr kumimoji="0" lang="en-US" sz="20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 </a:t>
                      </a:r>
                      <a:r>
                        <a:rPr kumimoji="0" lang="en-US" sz="2000" b="0" i="0" u="sng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bản</a:t>
                      </a:r>
                      <a:r>
                        <a:rPr kumimoji="0" lang="en-US" sz="20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 </a:t>
                      </a:r>
                      <a:r>
                        <a:rPr kumimoji="0" lang="en-US" sz="2000" b="0" i="0" u="sng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đồ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</a:rPr>
                        <a:t>tỉ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</a:rPr>
                        <a:t>lệ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</a:rPr>
                        <a:t> </a:t>
                      </a:r>
                      <a:r>
                        <a:rPr kumimoji="0" lang="en-US" sz="20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1 : 500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</a:rPr>
                        <a:t>, </a:t>
                      </a:r>
                      <a:r>
                        <a:rPr kumimoji="0" lang="en-US" sz="2000" b="0" i="0" u="sng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khoảng</a:t>
                      </a:r>
                      <a:r>
                        <a:rPr kumimoji="0" lang="en-US" sz="20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 </a:t>
                      </a:r>
                      <a:r>
                        <a:rPr kumimoji="0" lang="en-US" sz="2000" b="0" i="0" u="sng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cách</a:t>
                      </a:r>
                      <a:r>
                        <a:rPr kumimoji="0" lang="en-US" sz="20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 </a:t>
                      </a:r>
                      <a:r>
                        <a:rPr kumimoji="0" lang="en-US" sz="2000" b="0" i="0" u="sng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giữa</a:t>
                      </a:r>
                      <a:r>
                        <a:rPr kumimoji="0" lang="en-US" sz="20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 </a:t>
                      </a:r>
                      <a:r>
                        <a:rPr kumimoji="0" lang="en-US" sz="2000" b="0" i="0" u="sng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hai</a:t>
                      </a:r>
                      <a:r>
                        <a:rPr kumimoji="0" lang="en-US" sz="20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 </a:t>
                      </a:r>
                      <a:r>
                        <a:rPr kumimoji="0" lang="en-US" sz="2000" b="0" i="0" u="sng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điểm</a:t>
                      </a:r>
                      <a:r>
                        <a:rPr kumimoji="0" lang="en-US" sz="20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 </a:t>
                      </a:r>
                      <a:r>
                        <a:rPr kumimoji="0" lang="en-US" sz="2000" b="0" i="0" u="sng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đó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</a:rPr>
                        <a:t>là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</a:rPr>
                        <a:t>mấy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</a:rPr>
                        <a:t> </a:t>
                      </a:r>
                      <a:r>
                        <a:rPr kumimoji="0" lang="en-US" sz="2000" b="0" i="0" u="sng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xăng-ti-mét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</a:rPr>
                        <a:t> ?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Arial" charset="0"/>
                      </a:endParaRPr>
                    </a:p>
                  </a:txBody>
                  <a:tcPr marT="45708" marB="45708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7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8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8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8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8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8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8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80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80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80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8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1524000" y="304800"/>
            <a:ext cx="6019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 eaLnBrk="1" hangingPunct="1">
              <a:lnSpc>
                <a:spcPct val="12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  <a:defRPr/>
            </a:pPr>
            <a:r>
              <a:rPr lang="en-US" sz="2000" dirty="0" err="1">
                <a:effectLst>
                  <a:outerShdw blurRad="38100" dist="38100" dir="2700000" algn="tl">
                    <a:srgbClr val="010199"/>
                  </a:outerShdw>
                </a:effectLst>
                <a:latin typeface="Arial"/>
              </a:rPr>
              <a:t>Toán</a:t>
            </a:r>
            <a:endParaRPr lang="en-US" sz="2000" dirty="0">
              <a:effectLst>
                <a:outerShdw blurRad="38100" dist="38100" dir="2700000" algn="tl">
                  <a:srgbClr val="010199"/>
                </a:outerShdw>
              </a:effectLst>
              <a:latin typeface="Arial"/>
            </a:endParaRPr>
          </a:p>
        </p:txBody>
      </p:sp>
      <p:pic>
        <p:nvPicPr>
          <p:cNvPr id="5123" name="Picture 3" descr="BD20530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8575"/>
            <a:ext cx="2819400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4" descr="BD20530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02450" y="5334000"/>
            <a:ext cx="224155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5" descr="BD20530_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4692650"/>
            <a:ext cx="1757363" cy="224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6" name="Picture 6" descr="BD20530_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386638" y="0"/>
            <a:ext cx="1757362" cy="224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9" name="Rectangle 7"/>
          <p:cNvSpPr>
            <a:spLocks noChangeArrowheads="1"/>
          </p:cNvSpPr>
          <p:nvPr/>
        </p:nvSpPr>
        <p:spPr bwMode="auto">
          <a:xfrm>
            <a:off x="1676400" y="1095375"/>
            <a:ext cx="556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 eaLnBrk="1" hangingPunct="1">
              <a:lnSpc>
                <a:spcPct val="12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  <a:defRPr/>
            </a:pPr>
            <a:r>
              <a:rPr lang="en-US" sz="2000" b="1">
                <a:effectLst>
                  <a:outerShdw blurRad="38100" dist="38100" dir="2700000" algn="tl">
                    <a:srgbClr val="010199"/>
                  </a:outerShdw>
                </a:effectLst>
                <a:latin typeface="Arial"/>
              </a:rPr>
              <a:t>Ứng dụng của tỉ lệ bản đồ</a:t>
            </a:r>
            <a:r>
              <a:rPr lang="en-US" sz="2000">
                <a:effectLst>
                  <a:outerShdw blurRad="38100" dist="38100" dir="2700000" algn="tl">
                    <a:srgbClr val="010199"/>
                  </a:outerShdw>
                </a:effectLst>
                <a:latin typeface="Arial"/>
              </a:rPr>
              <a:t> (tiếp theo)</a:t>
            </a:r>
          </a:p>
        </p:txBody>
      </p:sp>
      <p:sp>
        <p:nvSpPr>
          <p:cNvPr id="38980" name="Rectangle 68"/>
          <p:cNvSpPr>
            <a:spLocks noGrp="1" noChangeArrowheads="1"/>
          </p:cNvSpPr>
          <p:nvPr>
            <p:ph type="title" sz="quarter"/>
          </p:nvPr>
        </p:nvSpPr>
        <p:spPr>
          <a:xfrm>
            <a:off x="304800" y="2514600"/>
            <a:ext cx="8229600" cy="1752600"/>
          </a:xfrm>
        </p:spPr>
        <p:txBody>
          <a:bodyPr/>
          <a:lstStyle/>
          <a:p>
            <a:pPr eaLnBrk="1" hangingPunct="1">
              <a:lnSpc>
                <a:spcPct val="120000"/>
              </a:lnSpc>
              <a:defRPr/>
            </a:pPr>
            <a:r>
              <a:rPr lang="en-US" sz="2000" smtClean="0"/>
              <a:t>Bài giải</a:t>
            </a:r>
            <a:br>
              <a:rPr lang="en-US" sz="2000" smtClean="0"/>
            </a:br>
            <a:r>
              <a:rPr lang="en-US" sz="2000" smtClean="0"/>
              <a:t>41km = 41 000 000 mm</a:t>
            </a:r>
            <a:br>
              <a:rPr lang="en-US" sz="2000" smtClean="0"/>
            </a:br>
            <a:r>
              <a:rPr lang="en-US" sz="2000" smtClean="0"/>
              <a:t>Quãng đường Hà Nội – Sơn Tây trên bản đồ dài là:</a:t>
            </a:r>
            <a:br>
              <a:rPr lang="en-US" sz="2000" smtClean="0"/>
            </a:br>
            <a:r>
              <a:rPr lang="en-US" sz="2000" smtClean="0"/>
              <a:t>41 000 000 : 1 000 000 = 41 (mm)</a:t>
            </a:r>
            <a:br>
              <a:rPr lang="en-US" sz="2000" smtClean="0"/>
            </a:br>
            <a:r>
              <a:rPr lang="en-US" sz="2000" smtClean="0"/>
              <a:t>			Đáp số: 41 mm</a:t>
            </a:r>
          </a:p>
        </p:txBody>
      </p:sp>
      <p:graphicFrame>
        <p:nvGraphicFramePr>
          <p:cNvPr id="38930" name="Group 18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8229600" cy="839788"/>
        </p:xfrm>
        <a:graphic>
          <a:graphicData uri="http://schemas.openxmlformats.org/drawingml/2006/table">
            <a:tbl>
              <a:tblPr/>
              <a:tblGrid>
                <a:gridCol w="8229600"/>
              </a:tblGrid>
              <a:tr h="8397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</a:rPr>
                        <a:t>Bài toán 2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</a:rPr>
                        <a:t>: Quãng đường Hà Nội – Sơn Tây là 41km. Trên bản đồ tỉ lệ 1 : 1 000 000, quãng đường đó dài bao nhiêu mi-li-mét ?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8958" name="Group 46"/>
          <p:cNvGraphicFramePr>
            <a:graphicFrameLocks noGrp="1"/>
          </p:cNvGraphicFramePr>
          <p:nvPr>
            <p:ph sz="quarter" idx="2"/>
          </p:nvPr>
        </p:nvGraphicFramePr>
        <p:xfrm>
          <a:off x="457200" y="1600200"/>
          <a:ext cx="8229600" cy="839788"/>
        </p:xfrm>
        <a:graphic>
          <a:graphicData uri="http://schemas.openxmlformats.org/drawingml/2006/table">
            <a:tbl>
              <a:tblPr/>
              <a:tblGrid>
                <a:gridCol w="8229600"/>
              </a:tblGrid>
              <a:tr h="8397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</a:rPr>
                        <a:t>Bài toán 2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</a:rPr>
                        <a:t>: Quãng đường Hà Nội – Sơn Tây là </a:t>
                      </a:r>
                      <a:r>
                        <a:rPr kumimoji="0" lang="en-US" sz="20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41km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</a:rPr>
                        <a:t>. Trên bản đồ tỉ lệ </a:t>
                      </a:r>
                      <a:r>
                        <a:rPr kumimoji="0" lang="en-US" sz="20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1 : 1 000 000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</a:rPr>
                        <a:t>, quãng đường đó dài bao nhiêu mi-li-mét ?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8985" name="Group 73"/>
          <p:cNvGraphicFramePr>
            <a:graphicFrameLocks noGrp="1"/>
          </p:cNvGraphicFramePr>
          <p:nvPr>
            <p:ph sz="quarter" idx="3"/>
          </p:nvPr>
        </p:nvGraphicFramePr>
        <p:xfrm>
          <a:off x="457200" y="1600200"/>
          <a:ext cx="8229600" cy="822325"/>
        </p:xfrm>
        <a:graphic>
          <a:graphicData uri="http://schemas.openxmlformats.org/drawingml/2006/table">
            <a:tbl>
              <a:tblPr/>
              <a:tblGrid>
                <a:gridCol w="8229600"/>
              </a:tblGrid>
              <a:tr h="8223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</a:rPr>
                        <a:t>Bài toán 2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</a:rPr>
                        <a:t>: Quãng đường Hà Nội – Sơn Tây là </a:t>
                      </a:r>
                      <a:r>
                        <a:rPr kumimoji="0" lang="en-US" sz="20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41km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</a:rPr>
                        <a:t>. </a:t>
                      </a:r>
                      <a:r>
                        <a:rPr kumimoji="0" lang="en-US" sz="20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Trên bản đồ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</a:rPr>
                        <a:t> tỉ lệ </a:t>
                      </a:r>
                      <a:r>
                        <a:rPr kumimoji="0" lang="en-US" sz="20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1 : 1 000 000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</a:rPr>
                        <a:t>, </a:t>
                      </a:r>
                      <a:r>
                        <a:rPr kumimoji="0" lang="en-US" sz="20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quãng đường đó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</a:rPr>
                        <a:t> dài bao nhiêu </a:t>
                      </a:r>
                      <a:r>
                        <a:rPr kumimoji="0" lang="en-US" sz="20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mi-li-mét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</a:rPr>
                        <a:t> ?</a:t>
                      </a:r>
                    </a:p>
                  </a:txBody>
                  <a:tcPr marT="45685" marB="45685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8986" name="Rectangle 74"/>
          <p:cNvSpPr>
            <a:spLocks noGrp="1" noChangeArrowheads="1"/>
          </p:cNvSpPr>
          <p:nvPr>
            <p:ph sz="quarter" idx="4"/>
          </p:nvPr>
        </p:nvSpPr>
        <p:spPr/>
        <p:txBody>
          <a:bodyPr/>
          <a:lstStyle/>
          <a:p>
            <a:pPr eaLnBrk="1" hangingPunct="1">
              <a:defRPr/>
            </a:pPr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8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8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89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8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80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1524000" y="304800"/>
            <a:ext cx="6019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 eaLnBrk="1" hangingPunct="1">
              <a:lnSpc>
                <a:spcPct val="12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  <a:defRPr/>
            </a:pPr>
            <a:r>
              <a:rPr lang="en-US" sz="2000" dirty="0" err="1">
                <a:effectLst>
                  <a:outerShdw blurRad="38100" dist="38100" dir="2700000" algn="tl">
                    <a:srgbClr val="010199"/>
                  </a:outerShdw>
                </a:effectLst>
                <a:latin typeface="Arial"/>
              </a:rPr>
              <a:t>Toán</a:t>
            </a:r>
            <a:endParaRPr lang="en-US" sz="2000" dirty="0">
              <a:effectLst>
                <a:outerShdw blurRad="38100" dist="38100" dir="2700000" algn="tl">
                  <a:srgbClr val="010199"/>
                </a:outerShdw>
              </a:effectLst>
              <a:latin typeface="Arial"/>
            </a:endParaRPr>
          </a:p>
        </p:txBody>
      </p:sp>
      <p:pic>
        <p:nvPicPr>
          <p:cNvPr id="6147" name="Picture 3" descr="BD20530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8575"/>
            <a:ext cx="2819400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Picture 4" descr="BD20530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02450" y="5334000"/>
            <a:ext cx="224155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5" descr="BD20530_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4692650"/>
            <a:ext cx="1757363" cy="224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0" name="Picture 6" descr="BD20530_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386638" y="0"/>
            <a:ext cx="1757362" cy="224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43" name="Rectangle 7"/>
          <p:cNvSpPr>
            <a:spLocks noChangeArrowheads="1"/>
          </p:cNvSpPr>
          <p:nvPr/>
        </p:nvSpPr>
        <p:spPr bwMode="auto">
          <a:xfrm>
            <a:off x="1676400" y="1095375"/>
            <a:ext cx="556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 eaLnBrk="1" hangingPunct="1">
              <a:lnSpc>
                <a:spcPct val="12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  <a:defRPr/>
            </a:pPr>
            <a:r>
              <a:rPr lang="en-US" sz="2000" b="1">
                <a:effectLst>
                  <a:outerShdw blurRad="38100" dist="38100" dir="2700000" algn="tl">
                    <a:srgbClr val="010199"/>
                  </a:outerShdw>
                </a:effectLst>
                <a:latin typeface="Arial"/>
              </a:rPr>
              <a:t>Ứng dụng của tỉ lệ bản đồ</a:t>
            </a:r>
            <a:r>
              <a:rPr lang="en-US" sz="2000">
                <a:effectLst>
                  <a:outerShdw blurRad="38100" dist="38100" dir="2700000" algn="tl">
                    <a:srgbClr val="010199"/>
                  </a:outerShdw>
                </a:effectLst>
                <a:latin typeface="Arial"/>
              </a:rPr>
              <a:t> (tiếp theo)</a:t>
            </a:r>
          </a:p>
        </p:txBody>
      </p:sp>
      <p:sp>
        <p:nvSpPr>
          <p:cNvPr id="39986" name="AutoShape 50"/>
          <p:cNvSpPr>
            <a:spLocks noChangeArrowheads="1"/>
          </p:cNvSpPr>
          <p:nvPr/>
        </p:nvSpPr>
        <p:spPr bwMode="auto">
          <a:xfrm>
            <a:off x="1196975" y="2438400"/>
            <a:ext cx="6705600" cy="1981200"/>
          </a:xfrm>
          <a:prstGeom prst="horizontalScroll">
            <a:avLst>
              <a:gd name="adj" fmla="val 12500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20000"/>
              </a:lnSpc>
            </a:pPr>
            <a:r>
              <a:rPr lang="en-US" sz="2400" b="1">
                <a:solidFill>
                  <a:srgbClr val="0000FF"/>
                </a:solidFill>
              </a:rPr>
              <a:t>Muốn tính độ dài thu nhỏ trên bản đồ ta lấy </a:t>
            </a:r>
          </a:p>
          <a:p>
            <a:pPr algn="ctr" eaLnBrk="1" hangingPunct="1">
              <a:lnSpc>
                <a:spcPct val="120000"/>
              </a:lnSpc>
            </a:pPr>
            <a:r>
              <a:rPr lang="en-US" sz="2400" b="1">
                <a:solidFill>
                  <a:srgbClr val="0000FF"/>
                </a:solidFill>
              </a:rPr>
              <a:t>độ dài thật chia cho mẫu số của tỉ lệ bản đồ.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99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99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99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8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1524000" y="304800"/>
            <a:ext cx="6019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 eaLnBrk="1" hangingPunct="1">
              <a:lnSpc>
                <a:spcPct val="12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  <a:defRPr/>
            </a:pPr>
            <a:r>
              <a:rPr lang="en-US" sz="2000" dirty="0" err="1">
                <a:effectLst>
                  <a:outerShdw blurRad="38100" dist="38100" dir="2700000" algn="tl">
                    <a:srgbClr val="010199"/>
                  </a:outerShdw>
                </a:effectLst>
                <a:latin typeface="Arial"/>
              </a:rPr>
              <a:t>Toán</a:t>
            </a:r>
            <a:endParaRPr lang="en-US" sz="2000" dirty="0">
              <a:effectLst>
                <a:outerShdw blurRad="38100" dist="38100" dir="2700000" algn="tl">
                  <a:srgbClr val="010199"/>
                </a:outerShdw>
              </a:effectLst>
              <a:latin typeface="Arial"/>
            </a:endParaRPr>
          </a:p>
        </p:txBody>
      </p:sp>
      <p:pic>
        <p:nvPicPr>
          <p:cNvPr id="7171" name="Picture 3" descr="BD20530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8575"/>
            <a:ext cx="2819400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2" name="Picture 4" descr="BD20530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02450" y="5334000"/>
            <a:ext cx="224155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3" name="Picture 5" descr="BD20530_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4692650"/>
            <a:ext cx="1757363" cy="224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4" name="Picture 6" descr="BD20530_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386638" y="0"/>
            <a:ext cx="1757362" cy="224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67" name="Rectangle 7"/>
          <p:cNvSpPr>
            <a:spLocks noChangeArrowheads="1"/>
          </p:cNvSpPr>
          <p:nvPr/>
        </p:nvSpPr>
        <p:spPr bwMode="auto">
          <a:xfrm>
            <a:off x="1676400" y="1095375"/>
            <a:ext cx="556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 eaLnBrk="1" hangingPunct="1">
              <a:lnSpc>
                <a:spcPct val="12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  <a:defRPr/>
            </a:pPr>
            <a:r>
              <a:rPr lang="en-US" sz="2000" b="1">
                <a:effectLst>
                  <a:outerShdw blurRad="38100" dist="38100" dir="2700000" algn="tl">
                    <a:srgbClr val="010199"/>
                  </a:outerShdw>
                </a:effectLst>
                <a:latin typeface="Arial"/>
              </a:rPr>
              <a:t>Ứng dụng của tỉ lệ bản đồ</a:t>
            </a:r>
            <a:r>
              <a:rPr lang="en-US" sz="2000">
                <a:effectLst>
                  <a:outerShdw blurRad="38100" dist="38100" dir="2700000" algn="tl">
                    <a:srgbClr val="010199"/>
                  </a:outerShdw>
                </a:effectLst>
                <a:latin typeface="Arial"/>
              </a:rPr>
              <a:t> (tiếp theo)</a:t>
            </a:r>
          </a:p>
        </p:txBody>
      </p:sp>
      <p:sp>
        <p:nvSpPr>
          <p:cNvPr id="7176" name="WordArt 8"/>
          <p:cNvSpPr>
            <a:spLocks noChangeArrowheads="1" noChangeShapeType="1" noTextEdit="1"/>
          </p:cNvSpPr>
          <p:nvPr/>
        </p:nvSpPr>
        <p:spPr bwMode="auto">
          <a:xfrm>
            <a:off x="1524000" y="2514600"/>
            <a:ext cx="5638800" cy="19812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4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n-US" sz="3600" b="1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Arial"/>
                <a:cs typeface="Arial"/>
              </a:rPr>
              <a:t>THỰC HÀNH</a:t>
            </a:r>
          </a:p>
        </p:txBody>
      </p:sp>
      <p:sp>
        <p:nvSpPr>
          <p:cNvPr id="40982" name="Rectangle 22"/>
          <p:cNvSpPr>
            <a:spLocks noGrp="1" noChangeArrowheads="1"/>
          </p:cNvSpPr>
          <p:nvPr>
            <p:ph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944" name="Rectangle 264"/>
          <p:cNvSpPr>
            <a:spLocks noChangeArrowheads="1"/>
          </p:cNvSpPr>
          <p:nvPr/>
        </p:nvSpPr>
        <p:spPr bwMode="auto">
          <a:xfrm>
            <a:off x="6400800" y="3276600"/>
            <a:ext cx="14478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>
                <a:solidFill>
                  <a:srgbClr val="FFCC00"/>
                </a:solidFill>
              </a:rPr>
              <a:t>1</a:t>
            </a:r>
            <a:r>
              <a:rPr lang="en-US"/>
              <a:t>    </a:t>
            </a:r>
          </a:p>
        </p:txBody>
      </p:sp>
      <p:sp>
        <p:nvSpPr>
          <p:cNvPr id="71682" name="Rectangle 2"/>
          <p:cNvSpPr>
            <a:spLocks noChangeArrowheads="1"/>
          </p:cNvSpPr>
          <p:nvPr/>
        </p:nvSpPr>
        <p:spPr bwMode="auto">
          <a:xfrm>
            <a:off x="1524000" y="304800"/>
            <a:ext cx="6019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 eaLnBrk="1" hangingPunct="1">
              <a:lnSpc>
                <a:spcPct val="12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  <a:defRPr/>
            </a:pPr>
            <a:r>
              <a:rPr lang="en-US" sz="2000">
                <a:effectLst>
                  <a:outerShdw blurRad="38100" dist="38100" dir="2700000" algn="tl">
                    <a:srgbClr val="010199"/>
                  </a:outerShdw>
                </a:effectLst>
                <a:latin typeface="Arial"/>
              </a:rPr>
              <a:t>Thứ sáu ngày 15 tháng 4 năm 2011</a:t>
            </a:r>
          </a:p>
          <a:p>
            <a:pPr marL="342900" indent="-342900" algn="ctr" eaLnBrk="1" hangingPunct="1">
              <a:lnSpc>
                <a:spcPct val="12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  <a:defRPr/>
            </a:pPr>
            <a:r>
              <a:rPr lang="en-US" sz="2000">
                <a:effectLst>
                  <a:outerShdw blurRad="38100" dist="38100" dir="2700000" algn="tl">
                    <a:srgbClr val="010199"/>
                  </a:outerShdw>
                </a:effectLst>
                <a:latin typeface="Arial"/>
              </a:rPr>
              <a:t>Toán</a:t>
            </a:r>
          </a:p>
        </p:txBody>
      </p:sp>
      <p:pic>
        <p:nvPicPr>
          <p:cNvPr id="8196" name="Picture 3" descr="BD20530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8575"/>
            <a:ext cx="2819400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7" name="Picture 4" descr="BD20530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02450" y="5334000"/>
            <a:ext cx="224155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8" name="Picture 5" descr="BD20530_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4692650"/>
            <a:ext cx="1757363" cy="224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9" name="Picture 6" descr="BD20530_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386638" y="0"/>
            <a:ext cx="1757362" cy="224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687" name="Rectangle 7"/>
          <p:cNvSpPr>
            <a:spLocks noChangeArrowheads="1"/>
          </p:cNvSpPr>
          <p:nvPr/>
        </p:nvSpPr>
        <p:spPr bwMode="auto">
          <a:xfrm>
            <a:off x="1600200" y="1095375"/>
            <a:ext cx="571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 eaLnBrk="1" hangingPunct="1">
              <a:lnSpc>
                <a:spcPct val="12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  <a:defRPr/>
            </a:pPr>
            <a:r>
              <a:rPr lang="en-US" sz="2000" b="1">
                <a:effectLst>
                  <a:outerShdw blurRad="38100" dist="38100" dir="2700000" algn="tl">
                    <a:srgbClr val="010199"/>
                  </a:outerShdw>
                </a:effectLst>
                <a:latin typeface="Arial"/>
              </a:rPr>
              <a:t>Ứng dụng của tỉ lệ bản đồ</a:t>
            </a:r>
            <a:r>
              <a:rPr lang="en-US" sz="2000">
                <a:effectLst>
                  <a:outerShdw blurRad="38100" dist="38100" dir="2700000" algn="tl">
                    <a:srgbClr val="010199"/>
                  </a:outerShdw>
                </a:effectLst>
                <a:latin typeface="Arial"/>
              </a:rPr>
              <a:t> (tiếp theo)</a:t>
            </a:r>
          </a:p>
        </p:txBody>
      </p:sp>
      <p:graphicFrame>
        <p:nvGraphicFramePr>
          <p:cNvPr id="71879" name="Group 199"/>
          <p:cNvGraphicFramePr>
            <a:graphicFrameLocks noGrp="1"/>
          </p:cNvGraphicFramePr>
          <p:nvPr>
            <p:ph sz="half" idx="1"/>
          </p:nvPr>
        </p:nvGraphicFramePr>
        <p:xfrm>
          <a:off x="990600" y="2146300"/>
          <a:ext cx="6858000" cy="1663700"/>
        </p:xfrm>
        <a:graphic>
          <a:graphicData uri="http://schemas.openxmlformats.org/drawingml/2006/table">
            <a:tbl>
              <a:tblPr/>
              <a:tblGrid>
                <a:gridCol w="2541588"/>
                <a:gridCol w="1497012"/>
                <a:gridCol w="1371600"/>
                <a:gridCol w="1447800"/>
              </a:tblGrid>
              <a:tr h="596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</a:rPr>
                        <a:t>Tỉ lệ bản đồ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</a:rPr>
                        <a:t>1 : 10 000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</a:rPr>
                        <a:t>1 : 5000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</a:rPr>
                        <a:t>1 : 20 000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</a:rPr>
                        <a:t>Độ dài thật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</a:rPr>
                        <a:t>5 km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</a:rPr>
                        <a:t>25 m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</a:rPr>
                        <a:t>2 km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</a:rPr>
                        <a:t>Độ dài trên bản đồ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</a:rPr>
                        <a:t>..... cm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</a:rPr>
                        <a:t>..... mm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</a:rPr>
                        <a:t>..... dm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1856" name="Group 176"/>
          <p:cNvGraphicFramePr>
            <a:graphicFrameLocks noGrp="1"/>
          </p:cNvGraphicFramePr>
          <p:nvPr>
            <p:ph sz="quarter" idx="3"/>
          </p:nvPr>
        </p:nvGraphicFramePr>
        <p:xfrm>
          <a:off x="3536950" y="3276600"/>
          <a:ext cx="4311650" cy="533400"/>
        </p:xfrm>
        <a:graphic>
          <a:graphicData uri="http://schemas.openxmlformats.org/drawingml/2006/table">
            <a:tbl>
              <a:tblPr/>
              <a:tblGrid>
                <a:gridCol w="1481138"/>
                <a:gridCol w="1382712"/>
                <a:gridCol w="144780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50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</a:rPr>
                        <a:t>  cm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</a:rPr>
                        <a:t>..... mm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</a:rPr>
                        <a:t>..... dm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1736" name="Rectangle 56"/>
          <p:cNvSpPr>
            <a:spLocks noChangeArrowheads="1"/>
          </p:cNvSpPr>
          <p:nvPr/>
        </p:nvSpPr>
        <p:spPr bwMode="auto">
          <a:xfrm>
            <a:off x="990600" y="1600200"/>
            <a:ext cx="586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 eaLnBrk="1" hangingPunct="1">
              <a:lnSpc>
                <a:spcPct val="12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  <a:defRPr/>
            </a:pPr>
            <a:r>
              <a:rPr lang="en-US" sz="2000" b="1">
                <a:effectLst>
                  <a:outerShdw blurRad="38100" dist="38100" dir="2700000" algn="tl">
                    <a:srgbClr val="010199"/>
                  </a:outerShdw>
                </a:effectLst>
                <a:latin typeface="Arial"/>
              </a:rPr>
              <a:t>Bài 1: (tr.158) Viết số thích hợp vào chỗ chấm :</a:t>
            </a:r>
            <a:endParaRPr lang="en-US" sz="2000">
              <a:effectLst>
                <a:outerShdw blurRad="38100" dist="38100" dir="2700000" algn="tl">
                  <a:srgbClr val="010199"/>
                </a:outerShdw>
              </a:effectLst>
              <a:latin typeface="Arial"/>
            </a:endParaRPr>
          </a:p>
        </p:txBody>
      </p:sp>
      <p:graphicFrame>
        <p:nvGraphicFramePr>
          <p:cNvPr id="71934" name="Group 254"/>
          <p:cNvGraphicFramePr>
            <a:graphicFrameLocks noGrp="1"/>
          </p:cNvGraphicFramePr>
          <p:nvPr>
            <p:ph sz="quarter" idx="2"/>
          </p:nvPr>
        </p:nvGraphicFramePr>
        <p:xfrm>
          <a:off x="5029200" y="3276600"/>
          <a:ext cx="1371600" cy="512763"/>
        </p:xfrm>
        <a:graphic>
          <a:graphicData uri="http://schemas.openxmlformats.org/drawingml/2006/table">
            <a:tbl>
              <a:tblPr/>
              <a:tblGrid>
                <a:gridCol w="1371600"/>
              </a:tblGrid>
              <a:tr h="512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</a:rPr>
                        <a:t> 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5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</a:rPr>
                        <a:t>  mm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19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1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94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ChangeArrowheads="1"/>
          </p:cNvSpPr>
          <p:nvPr/>
        </p:nvSpPr>
        <p:spPr bwMode="auto">
          <a:xfrm>
            <a:off x="1524000" y="304800"/>
            <a:ext cx="6019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 eaLnBrk="1" hangingPunct="1">
              <a:lnSpc>
                <a:spcPct val="12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  <a:defRPr/>
            </a:pPr>
            <a:r>
              <a:rPr lang="en-US" sz="2000">
                <a:effectLst>
                  <a:outerShdw blurRad="38100" dist="38100" dir="2700000" algn="tl">
                    <a:srgbClr val="010199"/>
                  </a:outerShdw>
                </a:effectLst>
                <a:latin typeface="Arial"/>
              </a:rPr>
              <a:t>Thứ sáu ngày 15 tháng 4 năm 2011</a:t>
            </a:r>
          </a:p>
          <a:p>
            <a:pPr marL="342900" indent="-342900" algn="ctr" eaLnBrk="1" hangingPunct="1">
              <a:lnSpc>
                <a:spcPct val="12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  <a:defRPr/>
            </a:pPr>
            <a:r>
              <a:rPr lang="en-US" sz="2000">
                <a:effectLst>
                  <a:outerShdw blurRad="38100" dist="38100" dir="2700000" algn="tl">
                    <a:srgbClr val="010199"/>
                  </a:outerShdw>
                </a:effectLst>
                <a:latin typeface="Arial"/>
              </a:rPr>
              <a:t>Toán</a:t>
            </a:r>
          </a:p>
        </p:txBody>
      </p:sp>
      <p:pic>
        <p:nvPicPr>
          <p:cNvPr id="9219" name="Picture 3" descr="BD20530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8575"/>
            <a:ext cx="2819400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0" name="Picture 4" descr="BD20530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02450" y="5334000"/>
            <a:ext cx="224155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1" name="Picture 5" descr="BD20530_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4692650"/>
            <a:ext cx="1757363" cy="224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2" name="Picture 6" descr="BD20530_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386638" y="0"/>
            <a:ext cx="1757362" cy="224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2711" name="Rectangle 7"/>
          <p:cNvSpPr>
            <a:spLocks noChangeArrowheads="1"/>
          </p:cNvSpPr>
          <p:nvPr/>
        </p:nvSpPr>
        <p:spPr bwMode="auto">
          <a:xfrm>
            <a:off x="1676400" y="1095375"/>
            <a:ext cx="556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 eaLnBrk="1" hangingPunct="1">
              <a:lnSpc>
                <a:spcPct val="12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  <a:defRPr/>
            </a:pPr>
            <a:r>
              <a:rPr lang="en-US" sz="2000" b="1">
                <a:effectLst>
                  <a:outerShdw blurRad="38100" dist="38100" dir="2700000" algn="tl">
                    <a:srgbClr val="010199"/>
                  </a:outerShdw>
                </a:effectLst>
                <a:latin typeface="Arial"/>
              </a:rPr>
              <a:t>Ứng dụng của tỉ lệ bản đồ</a:t>
            </a:r>
            <a:r>
              <a:rPr lang="en-US" sz="2000">
                <a:effectLst>
                  <a:outerShdw blurRad="38100" dist="38100" dir="2700000" algn="tl">
                    <a:srgbClr val="010199"/>
                  </a:outerShdw>
                </a:effectLst>
                <a:latin typeface="Arial"/>
              </a:rPr>
              <a:t> (tiếp theo)</a:t>
            </a:r>
          </a:p>
        </p:txBody>
      </p:sp>
      <p:sp>
        <p:nvSpPr>
          <p:cNvPr id="72712" name="Rectangle 8"/>
          <p:cNvSpPr>
            <a:spLocks noChangeArrowheads="1"/>
          </p:cNvSpPr>
          <p:nvPr/>
        </p:nvSpPr>
        <p:spPr bwMode="auto">
          <a:xfrm>
            <a:off x="914400" y="1905000"/>
            <a:ext cx="7543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just" eaLnBrk="1" hangingPunct="1">
              <a:lnSpc>
                <a:spcPct val="12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  <a:defRPr/>
            </a:pPr>
            <a:r>
              <a:rPr lang="en-US" sz="2000" b="1">
                <a:effectLst>
                  <a:outerShdw blurRad="38100" dist="38100" dir="2700000" algn="tl">
                    <a:srgbClr val="010199"/>
                  </a:outerShdw>
                </a:effectLst>
                <a:latin typeface="Arial"/>
              </a:rPr>
              <a:t>Bài 2: (tr.158) Quãng đường từ bản A đến bản B dài 12 km. Trên bản đồ tỉ lệ 1 : 100 000, quãng đường đó dài bao nhiêu xăng-ti-mét?</a:t>
            </a:r>
            <a:endParaRPr lang="en-US" sz="2000">
              <a:effectLst>
                <a:outerShdw blurRad="38100" dist="38100" dir="2700000" algn="tl">
                  <a:srgbClr val="010199"/>
                </a:outerShdw>
              </a:effectLst>
              <a:latin typeface="Arial"/>
            </a:endParaRPr>
          </a:p>
        </p:txBody>
      </p:sp>
      <p:sp>
        <p:nvSpPr>
          <p:cNvPr id="72713" name="Rectangle 9"/>
          <p:cNvSpPr>
            <a:spLocks noChangeArrowheads="1"/>
          </p:cNvSpPr>
          <p:nvPr/>
        </p:nvSpPr>
        <p:spPr bwMode="auto">
          <a:xfrm>
            <a:off x="914400" y="1905000"/>
            <a:ext cx="7543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just" eaLnBrk="1" hangingPunct="1">
              <a:lnSpc>
                <a:spcPct val="12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  <a:defRPr/>
            </a:pPr>
            <a:r>
              <a:rPr lang="en-US" sz="2000" b="1">
                <a:effectLst>
                  <a:outerShdw blurRad="38100" dist="38100" dir="2700000" algn="tl">
                    <a:srgbClr val="010199"/>
                  </a:outerShdw>
                </a:effectLst>
                <a:latin typeface="Arial"/>
              </a:rPr>
              <a:t>Bài 2: (tr.158) Quãng đường từ bản A đến bản B dài </a:t>
            </a:r>
            <a:r>
              <a:rPr lang="en-US" sz="2000" b="1" u="sng">
                <a:solidFill>
                  <a:srgbClr val="FFCC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12 km</a:t>
            </a:r>
            <a:r>
              <a:rPr lang="en-US" sz="2000" b="1">
                <a:effectLst>
                  <a:outerShdw blurRad="38100" dist="38100" dir="2700000" algn="tl">
                    <a:srgbClr val="010199"/>
                  </a:outerShdw>
                </a:effectLst>
                <a:latin typeface="Arial"/>
              </a:rPr>
              <a:t>. Trên bản đồ tỉ lệ </a:t>
            </a:r>
            <a:r>
              <a:rPr lang="en-US" sz="2000" b="1" u="sng">
                <a:solidFill>
                  <a:srgbClr val="FFCC00"/>
                </a:solidFill>
                <a:latin typeface="Arial"/>
              </a:rPr>
              <a:t>1 : 100 000</a:t>
            </a:r>
            <a:r>
              <a:rPr lang="en-US" sz="2000" b="1">
                <a:effectLst>
                  <a:outerShdw blurRad="38100" dist="38100" dir="2700000" algn="tl">
                    <a:srgbClr val="010199"/>
                  </a:outerShdw>
                </a:effectLst>
                <a:latin typeface="Arial"/>
              </a:rPr>
              <a:t>, </a:t>
            </a:r>
            <a:r>
              <a:rPr lang="en-US" sz="2000" b="1" u="sng">
                <a:solidFill>
                  <a:srgbClr val="FFCC00"/>
                </a:solidFill>
                <a:latin typeface="Arial"/>
              </a:rPr>
              <a:t>quãng đường đó</a:t>
            </a:r>
            <a:r>
              <a:rPr lang="en-US" sz="2000" b="1">
                <a:effectLst>
                  <a:outerShdw blurRad="38100" dist="38100" dir="2700000" algn="tl">
                    <a:srgbClr val="010199"/>
                  </a:outerShdw>
                </a:effectLst>
                <a:latin typeface="Arial"/>
              </a:rPr>
              <a:t> dài bao nhiêu </a:t>
            </a:r>
            <a:r>
              <a:rPr lang="en-US" sz="2000" b="1" u="sng">
                <a:solidFill>
                  <a:srgbClr val="FFCC00"/>
                </a:solidFill>
                <a:latin typeface="Arial"/>
              </a:rPr>
              <a:t>xăng-ti-mét</a:t>
            </a:r>
            <a:r>
              <a:rPr lang="en-US" sz="2000" b="1">
                <a:effectLst>
                  <a:outerShdw blurRad="38100" dist="38100" dir="2700000" algn="tl">
                    <a:srgbClr val="010199"/>
                  </a:outerShdw>
                </a:effectLst>
                <a:latin typeface="Arial"/>
              </a:rPr>
              <a:t>?</a:t>
            </a:r>
            <a:endParaRPr lang="en-US" sz="2000">
              <a:effectLst>
                <a:outerShdw blurRad="38100" dist="38100" dir="2700000" algn="tl">
                  <a:srgbClr val="010199"/>
                </a:outerShdw>
              </a:effectLst>
              <a:latin typeface="Arial"/>
            </a:endParaRPr>
          </a:p>
        </p:txBody>
      </p:sp>
      <p:sp>
        <p:nvSpPr>
          <p:cNvPr id="72714" name="Rectangle 10"/>
          <p:cNvSpPr>
            <a:spLocks noChangeArrowheads="1"/>
          </p:cNvSpPr>
          <p:nvPr/>
        </p:nvSpPr>
        <p:spPr bwMode="auto">
          <a:xfrm>
            <a:off x="914400" y="1905000"/>
            <a:ext cx="7543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just" eaLnBrk="1" hangingPunct="1">
              <a:lnSpc>
                <a:spcPct val="12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  <a:defRPr/>
            </a:pPr>
            <a:r>
              <a:rPr lang="en-US" sz="2000" b="1">
                <a:effectLst>
                  <a:outerShdw blurRad="38100" dist="38100" dir="2700000" algn="tl">
                    <a:srgbClr val="010199"/>
                  </a:outerShdw>
                </a:effectLst>
                <a:latin typeface="Arial"/>
              </a:rPr>
              <a:t>Bài 2: (tr.158) Quãng đường từ bản A đến bản B dài </a:t>
            </a:r>
            <a:r>
              <a:rPr lang="en-US" sz="2000" b="1" u="sng">
                <a:solidFill>
                  <a:srgbClr val="FFCC00"/>
                </a:solidFill>
                <a:latin typeface="Arial"/>
              </a:rPr>
              <a:t>12 km</a:t>
            </a:r>
            <a:r>
              <a:rPr lang="en-US" sz="2000" b="1">
                <a:effectLst>
                  <a:outerShdw blurRad="38100" dist="38100" dir="2700000" algn="tl">
                    <a:srgbClr val="010199"/>
                  </a:outerShdw>
                </a:effectLst>
                <a:latin typeface="Arial"/>
              </a:rPr>
              <a:t>. </a:t>
            </a:r>
            <a:r>
              <a:rPr lang="en-US" sz="2000" b="1" u="sng">
                <a:solidFill>
                  <a:srgbClr val="FFCC00"/>
                </a:solidFill>
                <a:latin typeface="Arial"/>
              </a:rPr>
              <a:t>Trên bản đồ</a:t>
            </a:r>
            <a:r>
              <a:rPr lang="en-US" sz="2000" b="1">
                <a:effectLst>
                  <a:outerShdw blurRad="38100" dist="38100" dir="2700000" algn="tl">
                    <a:srgbClr val="010199"/>
                  </a:outerShdw>
                </a:effectLst>
                <a:latin typeface="Arial"/>
              </a:rPr>
              <a:t> tỉ lệ </a:t>
            </a:r>
            <a:r>
              <a:rPr lang="en-US" sz="2000" b="1" u="sng">
                <a:solidFill>
                  <a:srgbClr val="FFCC00"/>
                </a:solidFill>
                <a:latin typeface="Arial"/>
              </a:rPr>
              <a:t>1 : 100 000</a:t>
            </a:r>
            <a:r>
              <a:rPr lang="en-US" sz="2000" b="1">
                <a:effectLst>
                  <a:outerShdw blurRad="38100" dist="38100" dir="2700000" algn="tl">
                    <a:srgbClr val="010199"/>
                  </a:outerShdw>
                </a:effectLst>
                <a:latin typeface="Arial"/>
              </a:rPr>
              <a:t>, quãng đường đó dài bao nhiêu xăng-ti-mét?</a:t>
            </a:r>
            <a:endParaRPr lang="en-US" sz="2000">
              <a:effectLst>
                <a:outerShdw blurRad="38100" dist="38100" dir="2700000" algn="tl">
                  <a:srgbClr val="010199"/>
                </a:outerShdw>
              </a:effectLst>
              <a:latin typeface="Arial"/>
            </a:endParaRPr>
          </a:p>
        </p:txBody>
      </p:sp>
      <p:sp>
        <p:nvSpPr>
          <p:cNvPr id="72715" name="Rectangle 11"/>
          <p:cNvSpPr>
            <a:spLocks noChangeArrowheads="1"/>
          </p:cNvSpPr>
          <p:nvPr/>
        </p:nvSpPr>
        <p:spPr bwMode="auto">
          <a:xfrm>
            <a:off x="228600" y="2895600"/>
            <a:ext cx="8382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1" hangingPunct="1">
              <a:lnSpc>
                <a:spcPct val="12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  <a:defRPr/>
            </a:pPr>
            <a:r>
              <a:rPr lang="en-US" sz="2000" b="1">
                <a:effectLst>
                  <a:outerShdw blurRad="38100" dist="38100" dir="2700000" algn="tl">
                    <a:srgbClr val="010199"/>
                  </a:outerShdw>
                </a:effectLst>
                <a:latin typeface="Arial"/>
              </a:rPr>
              <a:t>Bài giải</a:t>
            </a:r>
          </a:p>
          <a:p>
            <a:pPr algn="ctr" eaLnBrk="1" hangingPunct="1">
              <a:lnSpc>
                <a:spcPct val="12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  <a:defRPr/>
            </a:pPr>
            <a:r>
              <a:rPr lang="en-US" sz="2000" b="1">
                <a:effectLst>
                  <a:outerShdw blurRad="38100" dist="38100" dir="2700000" algn="tl">
                    <a:srgbClr val="010199"/>
                  </a:outerShdw>
                </a:effectLst>
                <a:latin typeface="Arial"/>
              </a:rPr>
              <a:t>12 km = 1 200 000 cm</a:t>
            </a:r>
          </a:p>
          <a:p>
            <a:pPr algn="ctr" eaLnBrk="1" hangingPunct="1">
              <a:lnSpc>
                <a:spcPct val="12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  <a:defRPr/>
            </a:pPr>
            <a:r>
              <a:rPr lang="en-US" sz="2000" b="1">
                <a:effectLst>
                  <a:outerShdw blurRad="38100" dist="38100" dir="2700000" algn="tl">
                    <a:srgbClr val="010199"/>
                  </a:outerShdw>
                </a:effectLst>
                <a:latin typeface="Arial"/>
              </a:rPr>
              <a:t>Quãng đường từ bản A đến bản B trên bản đồ dài là:</a:t>
            </a:r>
          </a:p>
          <a:p>
            <a:pPr algn="ctr" eaLnBrk="1" hangingPunct="1">
              <a:lnSpc>
                <a:spcPct val="12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  <a:defRPr/>
            </a:pPr>
            <a:r>
              <a:rPr lang="en-US" sz="2000" b="1">
                <a:effectLst>
                  <a:outerShdw blurRad="38100" dist="38100" dir="2700000" algn="tl">
                    <a:srgbClr val="010199"/>
                  </a:outerShdw>
                </a:effectLst>
                <a:latin typeface="Arial"/>
              </a:rPr>
              <a:t>1 200 000 : 100 000 = 12 (cm)</a:t>
            </a:r>
          </a:p>
          <a:p>
            <a:pPr algn="ctr" eaLnBrk="1" hangingPunct="1">
              <a:lnSpc>
                <a:spcPct val="12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  <a:defRPr/>
            </a:pPr>
            <a:r>
              <a:rPr lang="en-US" sz="2000" b="1">
                <a:effectLst>
                  <a:outerShdw blurRad="38100" dist="38100" dir="2700000" algn="tl">
                    <a:srgbClr val="010199"/>
                  </a:outerShdw>
                </a:effectLst>
                <a:latin typeface="Arial"/>
              </a:rPr>
              <a:t>				Đáp số : 12 cm</a:t>
            </a:r>
            <a:endParaRPr lang="en-US" sz="2000">
              <a:effectLst>
                <a:outerShdw blurRad="38100" dist="38100" dir="2700000" algn="tl">
                  <a:srgbClr val="010199"/>
                </a:outerShdw>
              </a:effectLst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2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2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2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13" grpId="0"/>
      <p:bldP spid="72714" grpId="0"/>
      <p:bldP spid="727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ChangeArrowheads="1"/>
          </p:cNvSpPr>
          <p:nvPr/>
        </p:nvSpPr>
        <p:spPr bwMode="auto">
          <a:xfrm>
            <a:off x="1524000" y="304800"/>
            <a:ext cx="6019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 eaLnBrk="1" hangingPunct="1">
              <a:lnSpc>
                <a:spcPct val="12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  <a:defRPr/>
            </a:pPr>
            <a:r>
              <a:rPr lang="en-US" sz="2000" dirty="0" err="1">
                <a:effectLst>
                  <a:outerShdw blurRad="38100" dist="38100" dir="2700000" algn="tl">
                    <a:srgbClr val="010199"/>
                  </a:outerShdw>
                </a:effectLst>
                <a:latin typeface="Arial"/>
              </a:rPr>
              <a:t>Toán</a:t>
            </a:r>
            <a:endParaRPr lang="en-US" sz="2000" dirty="0">
              <a:effectLst>
                <a:outerShdw blurRad="38100" dist="38100" dir="2700000" algn="tl">
                  <a:srgbClr val="010199"/>
                </a:outerShdw>
              </a:effectLst>
              <a:latin typeface="Arial"/>
            </a:endParaRPr>
          </a:p>
        </p:txBody>
      </p:sp>
      <p:pic>
        <p:nvPicPr>
          <p:cNvPr id="10243" name="Picture 3" descr="BD20530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8575"/>
            <a:ext cx="2819400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4" name="Picture 4" descr="BD20530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02450" y="5334000"/>
            <a:ext cx="224155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5" name="Picture 5" descr="BD20530_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4692650"/>
            <a:ext cx="1757363" cy="224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6" name="Picture 6" descr="BD20530_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386638" y="0"/>
            <a:ext cx="1757362" cy="224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3735" name="Rectangle 7"/>
          <p:cNvSpPr>
            <a:spLocks noChangeArrowheads="1"/>
          </p:cNvSpPr>
          <p:nvPr/>
        </p:nvSpPr>
        <p:spPr bwMode="auto">
          <a:xfrm>
            <a:off x="1676400" y="1095375"/>
            <a:ext cx="556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 eaLnBrk="1" hangingPunct="1">
              <a:lnSpc>
                <a:spcPct val="12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  <a:defRPr/>
            </a:pPr>
            <a:r>
              <a:rPr lang="en-US" sz="2000" b="1">
                <a:effectLst>
                  <a:outerShdw blurRad="38100" dist="38100" dir="2700000" algn="tl">
                    <a:srgbClr val="010199"/>
                  </a:outerShdw>
                </a:effectLst>
                <a:latin typeface="Arial"/>
              </a:rPr>
              <a:t>Ứng dụng của tỉ lệ bản đồ</a:t>
            </a:r>
            <a:r>
              <a:rPr lang="en-US" sz="2000">
                <a:effectLst>
                  <a:outerShdw blurRad="38100" dist="38100" dir="2700000" algn="tl">
                    <a:srgbClr val="010199"/>
                  </a:outerShdw>
                </a:effectLst>
                <a:latin typeface="Arial"/>
              </a:rPr>
              <a:t> (tiếp theo)</a:t>
            </a:r>
          </a:p>
        </p:txBody>
      </p:sp>
      <p:sp>
        <p:nvSpPr>
          <p:cNvPr id="73736" name="Rectangle 8"/>
          <p:cNvSpPr>
            <a:spLocks noChangeArrowheads="1"/>
          </p:cNvSpPr>
          <p:nvPr/>
        </p:nvSpPr>
        <p:spPr bwMode="auto">
          <a:xfrm>
            <a:off x="533400" y="1828800"/>
            <a:ext cx="8077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just" eaLnBrk="1" hangingPunct="1">
              <a:lnSpc>
                <a:spcPct val="12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  <a:defRPr/>
            </a:pPr>
            <a:r>
              <a:rPr lang="en-US" sz="2000" b="1">
                <a:effectLst>
                  <a:outerShdw blurRad="38100" dist="38100" dir="2700000" algn="tl">
                    <a:srgbClr val="010199"/>
                  </a:outerShdw>
                </a:effectLst>
                <a:latin typeface="Arial"/>
              </a:rPr>
              <a:t>Bài 3: (tr.158) Một mảnh đất hình chữ nhật có chiều dài 15m, chiều rộng 10m được vẽ trên bản độ tỉ lệ 1 : 500. Hỏi trên bản đồ đó độ dài của mỗi cạnh hình chữ nhật là mấy xăng-ti-mét ?</a:t>
            </a:r>
          </a:p>
        </p:txBody>
      </p:sp>
      <p:sp>
        <p:nvSpPr>
          <p:cNvPr id="73737" name="Rectangle 9"/>
          <p:cNvSpPr>
            <a:spLocks noChangeArrowheads="1"/>
          </p:cNvSpPr>
          <p:nvPr/>
        </p:nvSpPr>
        <p:spPr bwMode="auto">
          <a:xfrm>
            <a:off x="533400" y="1828800"/>
            <a:ext cx="8077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just" eaLnBrk="1" hangingPunct="1">
              <a:lnSpc>
                <a:spcPct val="12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  <a:defRPr/>
            </a:pPr>
            <a:r>
              <a:rPr lang="en-US" sz="2000" b="1">
                <a:effectLst>
                  <a:outerShdw blurRad="38100" dist="38100" dir="2700000" algn="tl">
                    <a:srgbClr val="010199"/>
                  </a:outerShdw>
                </a:effectLst>
                <a:latin typeface="Arial"/>
              </a:rPr>
              <a:t>Bài 3: (tr.158) Một mảnh đất hình chữ nhật có </a:t>
            </a:r>
            <a:r>
              <a:rPr lang="en-US" sz="2000" b="1" u="sng">
                <a:effectLst>
                  <a:outerShdw blurRad="38100" dist="38100" dir="2700000" algn="tl">
                    <a:srgbClr val="010199"/>
                  </a:outerShdw>
                </a:effectLst>
                <a:latin typeface="Arial"/>
              </a:rPr>
              <a:t>chiều dài 15m</a:t>
            </a:r>
            <a:r>
              <a:rPr lang="en-US" sz="2000" b="1">
                <a:effectLst>
                  <a:outerShdw blurRad="38100" dist="38100" dir="2700000" algn="tl">
                    <a:srgbClr val="010199"/>
                  </a:outerShdw>
                </a:effectLst>
                <a:latin typeface="Arial"/>
              </a:rPr>
              <a:t>, </a:t>
            </a:r>
            <a:r>
              <a:rPr lang="en-US" sz="2000" b="1" u="sng">
                <a:effectLst>
                  <a:outerShdw blurRad="38100" dist="38100" dir="2700000" algn="tl">
                    <a:srgbClr val="010199"/>
                  </a:outerShdw>
                </a:effectLst>
                <a:latin typeface="Arial"/>
              </a:rPr>
              <a:t>chiều rộng 10m</a:t>
            </a:r>
            <a:r>
              <a:rPr lang="en-US" sz="2000" b="1">
                <a:effectLst>
                  <a:outerShdw blurRad="38100" dist="38100" dir="2700000" algn="tl">
                    <a:srgbClr val="010199"/>
                  </a:outerShdw>
                </a:effectLst>
                <a:latin typeface="Arial"/>
              </a:rPr>
              <a:t> được vẽ trên bản độ tỉ lệ </a:t>
            </a:r>
            <a:r>
              <a:rPr lang="en-US" sz="2000" b="1" u="sng">
                <a:effectLst>
                  <a:outerShdw blurRad="38100" dist="38100" dir="2700000" algn="tl">
                    <a:srgbClr val="010199"/>
                  </a:outerShdw>
                </a:effectLst>
                <a:latin typeface="Arial"/>
              </a:rPr>
              <a:t>1 : 500</a:t>
            </a:r>
            <a:r>
              <a:rPr lang="en-US" sz="2000" b="1">
                <a:effectLst>
                  <a:outerShdw blurRad="38100" dist="38100" dir="2700000" algn="tl">
                    <a:srgbClr val="010199"/>
                  </a:outerShdw>
                </a:effectLst>
                <a:latin typeface="Arial"/>
              </a:rPr>
              <a:t>. Hỏi trên bản đồ đó độ dài của mỗi cạnh hình chữ nhật là mấy xăng-ti-mét ?</a:t>
            </a:r>
          </a:p>
        </p:txBody>
      </p:sp>
      <p:sp>
        <p:nvSpPr>
          <p:cNvPr id="73738" name="Rectangle 10"/>
          <p:cNvSpPr>
            <a:spLocks noChangeArrowheads="1"/>
          </p:cNvSpPr>
          <p:nvPr/>
        </p:nvSpPr>
        <p:spPr bwMode="auto">
          <a:xfrm>
            <a:off x="533400" y="1828800"/>
            <a:ext cx="8077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just" eaLnBrk="1" hangingPunct="1">
              <a:lnSpc>
                <a:spcPct val="12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  <a:defRPr/>
            </a:pPr>
            <a:r>
              <a:rPr lang="en-US" sz="2000" b="1">
                <a:effectLst>
                  <a:outerShdw blurRad="38100" dist="38100" dir="2700000" algn="tl">
                    <a:srgbClr val="010199"/>
                  </a:outerShdw>
                </a:effectLst>
                <a:latin typeface="Arial"/>
              </a:rPr>
              <a:t>Bài 3: (tr.158) Một mảnh đất hình chữ nhật có chiều dài 15m, chiều rộng 10m được vẽ trên bản độ tỉ lệ 1 : 500. Hỏi </a:t>
            </a:r>
            <a:r>
              <a:rPr lang="en-US" sz="2000" b="1" u="sng">
                <a:effectLst>
                  <a:outerShdw blurRad="38100" dist="38100" dir="2700000" algn="tl">
                    <a:srgbClr val="010199"/>
                  </a:outerShdw>
                </a:effectLst>
                <a:latin typeface="Arial"/>
              </a:rPr>
              <a:t>trên bản đồ đó độ dài của mỗi cạnh hình chữ nhật là mấy xăng-ti-mét</a:t>
            </a:r>
            <a:r>
              <a:rPr lang="en-US" sz="2000" b="1">
                <a:effectLst>
                  <a:outerShdw blurRad="38100" dist="38100" dir="2700000" algn="tl">
                    <a:srgbClr val="010199"/>
                  </a:outerShdw>
                </a:effectLst>
                <a:latin typeface="Arial"/>
              </a:rPr>
              <a:t> ?</a:t>
            </a:r>
          </a:p>
        </p:txBody>
      </p:sp>
      <p:sp>
        <p:nvSpPr>
          <p:cNvPr id="73739" name="Rectangle 11"/>
          <p:cNvSpPr>
            <a:spLocks noChangeArrowheads="1"/>
          </p:cNvSpPr>
          <p:nvPr/>
        </p:nvSpPr>
        <p:spPr bwMode="auto">
          <a:xfrm>
            <a:off x="457200" y="3276600"/>
            <a:ext cx="80772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1" hangingPunct="1">
              <a:lnSpc>
                <a:spcPct val="12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  <a:defRPr/>
            </a:pPr>
            <a:r>
              <a:rPr lang="en-US" sz="2000" b="1">
                <a:effectLst>
                  <a:outerShdw blurRad="38100" dist="38100" dir="2700000" algn="tl">
                    <a:srgbClr val="010199"/>
                  </a:outerShdw>
                </a:effectLst>
                <a:latin typeface="Arial"/>
              </a:rPr>
              <a:t>Bài giải</a:t>
            </a:r>
          </a:p>
          <a:p>
            <a:pPr algn="ctr" eaLnBrk="1" hangingPunct="1">
              <a:lnSpc>
                <a:spcPct val="12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  <a:defRPr/>
            </a:pPr>
            <a:r>
              <a:rPr lang="en-US" sz="2000" b="1">
                <a:effectLst>
                  <a:outerShdw blurRad="38100" dist="38100" dir="2700000" algn="tl">
                    <a:srgbClr val="010199"/>
                  </a:outerShdw>
                </a:effectLst>
                <a:latin typeface="Arial"/>
              </a:rPr>
              <a:t>15 m = 1 500 cm; 10 m = 1 000cm</a:t>
            </a:r>
          </a:p>
          <a:p>
            <a:pPr algn="ctr" eaLnBrk="1" hangingPunct="1">
              <a:lnSpc>
                <a:spcPct val="12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  <a:defRPr/>
            </a:pPr>
            <a:r>
              <a:rPr lang="en-US" sz="2000" b="1">
                <a:effectLst>
                  <a:outerShdw blurRad="38100" dist="38100" dir="2700000" algn="tl">
                    <a:srgbClr val="010199"/>
                  </a:outerShdw>
                </a:effectLst>
                <a:latin typeface="Arial"/>
              </a:rPr>
              <a:t>Chiều dài của hình chữ nhật trên bản đồ là:</a:t>
            </a:r>
          </a:p>
          <a:p>
            <a:pPr algn="ctr" eaLnBrk="1" hangingPunct="1">
              <a:lnSpc>
                <a:spcPct val="12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  <a:defRPr/>
            </a:pPr>
            <a:r>
              <a:rPr lang="en-US" sz="2000" b="1">
                <a:effectLst>
                  <a:outerShdw blurRad="38100" dist="38100" dir="2700000" algn="tl">
                    <a:srgbClr val="010199"/>
                  </a:outerShdw>
                </a:effectLst>
                <a:latin typeface="Arial"/>
              </a:rPr>
              <a:t>1 500 : 500 = 3 (cm)</a:t>
            </a:r>
          </a:p>
          <a:p>
            <a:pPr algn="ctr" eaLnBrk="1" hangingPunct="1">
              <a:lnSpc>
                <a:spcPct val="12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  <a:defRPr/>
            </a:pPr>
            <a:r>
              <a:rPr lang="en-US" sz="2000" b="1">
                <a:effectLst>
                  <a:outerShdw blurRad="38100" dist="38100" dir="2700000" algn="tl">
                    <a:srgbClr val="010199"/>
                  </a:outerShdw>
                </a:effectLst>
                <a:latin typeface="Arial"/>
              </a:rPr>
              <a:t>   Chiều rộng của hình chữ nhật trên bản đồ là: </a:t>
            </a:r>
          </a:p>
          <a:p>
            <a:pPr algn="ctr" eaLnBrk="1" hangingPunct="1">
              <a:lnSpc>
                <a:spcPct val="12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  <a:defRPr/>
            </a:pPr>
            <a:r>
              <a:rPr lang="en-US" sz="2000" b="1">
                <a:effectLst>
                  <a:outerShdw blurRad="38100" dist="38100" dir="2700000" algn="tl">
                    <a:srgbClr val="010199"/>
                  </a:outerShdw>
                </a:effectLst>
                <a:latin typeface="Arial"/>
              </a:rPr>
              <a:t>1 000 : 500 = 2 (cm)</a:t>
            </a:r>
          </a:p>
          <a:p>
            <a:pPr algn="ctr" eaLnBrk="1" hangingPunct="1">
              <a:lnSpc>
                <a:spcPct val="12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  <a:defRPr/>
            </a:pPr>
            <a:r>
              <a:rPr lang="en-US" sz="2000" b="1">
                <a:effectLst>
                  <a:outerShdw blurRad="38100" dist="38100" dir="2700000" algn="tl">
                    <a:srgbClr val="010199"/>
                  </a:outerShdw>
                </a:effectLst>
                <a:latin typeface="Arial"/>
              </a:rPr>
              <a:t>		         Đáp số: Chiều dài: 3 cm</a:t>
            </a:r>
          </a:p>
          <a:p>
            <a:pPr algn="ctr" eaLnBrk="1" hangingPunct="1">
              <a:lnSpc>
                <a:spcPct val="12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  <a:defRPr/>
            </a:pPr>
            <a:r>
              <a:rPr lang="en-US" sz="2000" b="1">
                <a:effectLst>
                  <a:outerShdw blurRad="38100" dist="38100" dir="2700000" algn="tl">
                    <a:srgbClr val="010199"/>
                  </a:outerShdw>
                </a:effectLst>
                <a:latin typeface="Arial"/>
              </a:rPr>
              <a:t>				Chiều rộng: 2 cm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3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3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3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37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37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37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6" grpId="0"/>
      <p:bldP spid="73737" grpId="0"/>
      <p:bldP spid="73738" grpId="0"/>
      <p:bldP spid="7373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ChangeArrowheads="1"/>
          </p:cNvSpPr>
          <p:nvPr/>
        </p:nvSpPr>
        <p:spPr bwMode="auto">
          <a:xfrm>
            <a:off x="1524000" y="304800"/>
            <a:ext cx="6019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 eaLnBrk="1" hangingPunct="1">
              <a:lnSpc>
                <a:spcPct val="12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  <a:defRPr/>
            </a:pPr>
            <a:r>
              <a:rPr lang="en-US" sz="2000" dirty="0" err="1">
                <a:effectLst>
                  <a:outerShdw blurRad="38100" dist="38100" dir="2700000" algn="tl">
                    <a:srgbClr val="010199"/>
                  </a:outerShdw>
                </a:effectLst>
                <a:latin typeface="Arial"/>
              </a:rPr>
              <a:t>Toán</a:t>
            </a:r>
            <a:endParaRPr lang="en-US" sz="2000" dirty="0">
              <a:effectLst>
                <a:outerShdw blurRad="38100" dist="38100" dir="2700000" algn="tl">
                  <a:srgbClr val="010199"/>
                </a:outerShdw>
              </a:effectLst>
              <a:latin typeface="Arial"/>
            </a:endParaRPr>
          </a:p>
        </p:txBody>
      </p:sp>
      <p:pic>
        <p:nvPicPr>
          <p:cNvPr id="11267" name="Picture 3" descr="BD20530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8575"/>
            <a:ext cx="2819400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8" name="Picture 4" descr="BD20530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02450" y="5334000"/>
            <a:ext cx="224155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9" name="Picture 5" descr="BD20530_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4692650"/>
            <a:ext cx="1757363" cy="224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0" name="Picture 6" descr="BD20530_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386638" y="0"/>
            <a:ext cx="1757362" cy="224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8855" name="Rectangle 7"/>
          <p:cNvSpPr>
            <a:spLocks noChangeArrowheads="1"/>
          </p:cNvSpPr>
          <p:nvPr/>
        </p:nvSpPr>
        <p:spPr bwMode="auto">
          <a:xfrm>
            <a:off x="1676400" y="1095375"/>
            <a:ext cx="556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 eaLnBrk="1" hangingPunct="1">
              <a:lnSpc>
                <a:spcPct val="12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  <a:defRPr/>
            </a:pPr>
            <a:r>
              <a:rPr lang="en-US" sz="2000" b="1">
                <a:effectLst>
                  <a:outerShdw blurRad="38100" dist="38100" dir="2700000" algn="tl">
                    <a:srgbClr val="010199"/>
                  </a:outerShdw>
                </a:effectLst>
                <a:latin typeface="Arial"/>
              </a:rPr>
              <a:t>Ứng dụng của tỉ lệ bản đồ</a:t>
            </a:r>
            <a:r>
              <a:rPr lang="en-US" sz="2000">
                <a:effectLst>
                  <a:outerShdw blurRad="38100" dist="38100" dir="2700000" algn="tl">
                    <a:srgbClr val="010199"/>
                  </a:outerShdw>
                </a:effectLst>
                <a:latin typeface="Arial"/>
              </a:rPr>
              <a:t> (tiếp theo)</a:t>
            </a:r>
          </a:p>
        </p:txBody>
      </p:sp>
      <p:sp>
        <p:nvSpPr>
          <p:cNvPr id="78856" name="AutoShape 8"/>
          <p:cNvSpPr>
            <a:spLocks noChangeArrowheads="1"/>
          </p:cNvSpPr>
          <p:nvPr/>
        </p:nvSpPr>
        <p:spPr bwMode="auto">
          <a:xfrm>
            <a:off x="838200" y="1981200"/>
            <a:ext cx="4953000" cy="1524000"/>
          </a:xfrm>
          <a:prstGeom prst="cloudCallout">
            <a:avLst>
              <a:gd name="adj1" fmla="val -50898"/>
              <a:gd name="adj2" fmla="val 99065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sz="2000"/>
              <a:t>Muốn tính độ dài thu nhỏ trên bản đồ ta làm thế nào?</a:t>
            </a:r>
          </a:p>
        </p:txBody>
      </p:sp>
      <p:sp>
        <p:nvSpPr>
          <p:cNvPr id="78858" name="AutoShape 10"/>
          <p:cNvSpPr>
            <a:spLocks noChangeArrowheads="1"/>
          </p:cNvSpPr>
          <p:nvPr/>
        </p:nvSpPr>
        <p:spPr bwMode="auto">
          <a:xfrm>
            <a:off x="1905000" y="3962400"/>
            <a:ext cx="6705600" cy="1524000"/>
          </a:xfrm>
          <a:prstGeom prst="horizontalScroll">
            <a:avLst>
              <a:gd name="adj" fmla="val 12500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20000"/>
              </a:lnSpc>
            </a:pPr>
            <a:r>
              <a:rPr lang="en-US" sz="2400" b="1">
                <a:solidFill>
                  <a:srgbClr val="0000FF"/>
                </a:solidFill>
              </a:rPr>
              <a:t>Muốn tính độ dài thu nhỏ trên bản đồ ta lấy </a:t>
            </a:r>
          </a:p>
          <a:p>
            <a:pPr algn="ctr" eaLnBrk="1" hangingPunct="1">
              <a:lnSpc>
                <a:spcPct val="120000"/>
              </a:lnSpc>
            </a:pPr>
            <a:r>
              <a:rPr lang="en-US" sz="2400" b="1">
                <a:solidFill>
                  <a:srgbClr val="0000FF"/>
                </a:solidFill>
              </a:rPr>
              <a:t>độ dài thật chia cho mẫu số của tỉ lệ bản đồ.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88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88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88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788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788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788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6" grpId="0" animBg="1"/>
      <p:bldP spid="78858" grpId="0" animBg="1"/>
    </p:bldLst>
  </p:timing>
</p:sld>
</file>

<file path=ppt/theme/theme1.xml><?xml version="1.0" encoding="utf-8"?>
<a:theme xmlns:a="http://schemas.openxmlformats.org/drawingml/2006/main" name="Orbit">
  <a:themeElements>
    <a:clrScheme name="Orbit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Orbi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Orbit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bit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Orbit</Template>
  <TotalTime>1304</TotalTime>
  <Words>1034</Words>
  <Application>Microsoft Office PowerPoint</Application>
  <PresentationFormat>On-screen Show (4:3)</PresentationFormat>
  <Paragraphs>98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Wingdings</vt:lpstr>
      <vt:lpstr>Orbit</vt:lpstr>
      <vt:lpstr>Slide 1</vt:lpstr>
      <vt:lpstr>Slide 2</vt:lpstr>
      <vt:lpstr>Bài giải 41km = 41 000 000 mm Quãng đường Hà Nội – Sơn Tây trên bản đồ dài là: 41 000 000 : 1 000 000 = 41 (mm)    Đáp số: 41 mm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TTC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THANHTIN</dc:creator>
  <cp:lastModifiedBy>CSTeam</cp:lastModifiedBy>
  <cp:revision>66</cp:revision>
  <dcterms:created xsi:type="dcterms:W3CDTF">2010-03-21T13:06:21Z</dcterms:created>
  <dcterms:modified xsi:type="dcterms:W3CDTF">2016-06-30T02:14:55Z</dcterms:modified>
</cp:coreProperties>
</file>